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60" r:id="rId5"/>
    <p:sldId id="261" r:id="rId6"/>
    <p:sldId id="262" r:id="rId7"/>
    <p:sldId id="263" r:id="rId8"/>
    <p:sldId id="264" r:id="rId9"/>
    <p:sldId id="265" r:id="rId10"/>
    <p:sldId id="270" r:id="rId11"/>
    <p:sldId id="271" r:id="rId12"/>
    <p:sldId id="266" r:id="rId13"/>
    <p:sldId id="267" r:id="rId14"/>
    <p:sldId id="268" r:id="rId15"/>
    <p:sldId id="269" r:id="rId16"/>
  </p:sldIdLst>
  <p:sldSz cx="14630400" cy="8229600"/>
  <p:notesSz cx="8229600" cy="14630400"/>
  <p:embeddedFontLst>
    <p:embeddedFont>
      <p:font typeface="DM Sans" pitchFamily="2" charset="0"/>
      <p:regular r:id="rId18"/>
      <p:bold r:id="rId19"/>
    </p:embeddedFont>
    <p:embeddedFont>
      <p:font typeface="Libre Baskerville" panose="020000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8E23"/>
    <a:srgbClr val="DBAE74"/>
    <a:srgbClr val="F4BD5F"/>
    <a:srgbClr val="EFC3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0" d="100"/>
          <a:sy n="50" d="100"/>
        </p:scale>
        <p:origin x="54" y="1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999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65BBA-89AF-787D-1A9B-20296DF60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E0D007-5830-D27C-5D97-5802BD035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8D8D7F-BA35-33F3-0C70-A029CEC7AE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D3484F-F611-CF1D-3BED-F7FFD3BCCC1D}"/>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127623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82046"/>
            <a:ext cx="8140890" cy="2126337"/>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E-commerce Data Analysis and Recommendation System</a:t>
            </a:r>
            <a:endParaRPr lang="en-US" sz="4450" dirty="0"/>
          </a:p>
        </p:txBody>
      </p:sp>
      <p:sp>
        <p:nvSpPr>
          <p:cNvPr id="4" name="Text 1"/>
          <p:cNvSpPr/>
          <p:nvPr/>
        </p:nvSpPr>
        <p:spPr>
          <a:xfrm>
            <a:off x="6280190" y="445216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“Leveraging User Behavior for Enhanced Product Experiences”</a:t>
            </a:r>
            <a:endParaRPr lang="en-US" sz="1750" dirty="0"/>
          </a:p>
        </p:txBody>
      </p:sp>
      <p:sp>
        <p:nvSpPr>
          <p:cNvPr id="5" name="Text 2"/>
          <p:cNvSpPr/>
          <p:nvPr/>
        </p:nvSpPr>
        <p:spPr>
          <a:xfrm>
            <a:off x="6280189" y="515325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by Solomon Sannie</a:t>
            </a:r>
            <a:endParaRPr lang="en-US" sz="1750" dirty="0"/>
          </a:p>
        </p:txBody>
      </p:sp>
      <p:sp>
        <p:nvSpPr>
          <p:cNvPr id="6" name="Text 3"/>
          <p:cNvSpPr/>
          <p:nvPr/>
        </p:nvSpPr>
        <p:spPr>
          <a:xfrm>
            <a:off x="6280190" y="578465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Azubi Africa</a:t>
            </a:r>
            <a:endParaRPr lang="en-US" sz="1750" dirty="0"/>
          </a:p>
        </p:txBody>
      </p:sp>
      <p:sp>
        <p:nvSpPr>
          <p:cNvPr id="7" name="Oval 6">
            <a:extLst>
              <a:ext uri="{FF2B5EF4-FFF2-40B4-BE49-F238E27FC236}">
                <a16:creationId xmlns:a16="http://schemas.microsoft.com/office/drawing/2014/main" id="{8244AEFE-F29C-B1A6-5EA8-9397FC524592}"/>
              </a:ext>
            </a:extLst>
          </p:cNvPr>
          <p:cNvSpPr/>
          <p:nvPr/>
        </p:nvSpPr>
        <p:spPr>
          <a:xfrm>
            <a:off x="5838671" y="5153252"/>
            <a:ext cx="376114" cy="362903"/>
          </a:xfrm>
          <a:prstGeom prst="ellipse">
            <a:avLst/>
          </a:prstGeom>
          <a:solidFill>
            <a:srgbClr val="F4BD5F"/>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tx1"/>
                </a:solidFill>
              </a:rPr>
              <a:t>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08696" y="579358"/>
            <a:ext cx="12593003" cy="708779"/>
          </a:xfrm>
          <a:prstGeom prst="rect">
            <a:avLst/>
          </a:prstGeom>
          <a:noFill/>
          <a:ln/>
        </p:spPr>
        <p:txBody>
          <a:bodyPr wrap="none" lIns="0" tIns="0" rIns="0" bIns="0" rtlCol="0" anchor="t"/>
          <a:lstStyle/>
          <a:p>
            <a:pPr marL="0" indent="0" algn="l">
              <a:lnSpc>
                <a:spcPts val="5550"/>
              </a:lnSpc>
              <a:buNone/>
            </a:pPr>
            <a:r>
              <a:rPr lang="en-US" sz="5400" dirty="0">
                <a:solidFill>
                  <a:srgbClr val="5C4E3D"/>
                </a:solidFill>
                <a:latin typeface="Libre Baskerville" pitchFamily="34" charset="0"/>
                <a:ea typeface="Libre Baskerville" pitchFamily="34" charset="-122"/>
                <a:cs typeface="Libre Baskerville" pitchFamily="34" charset="-120"/>
              </a:rPr>
              <a:t>EDA Insights: </a:t>
            </a:r>
            <a:r>
              <a:rPr lang="en-US" sz="5400" dirty="0">
                <a:solidFill>
                  <a:srgbClr val="B88E23"/>
                </a:solidFill>
                <a:latin typeface="Libre Baskerville" pitchFamily="34" charset="0"/>
                <a:ea typeface="Libre Baskerville" pitchFamily="34" charset="-122"/>
                <a:cs typeface="Libre Baskerville" pitchFamily="34" charset="-120"/>
              </a:rPr>
              <a:t>Purchase Behavior</a:t>
            </a:r>
            <a:endParaRPr lang="en-US" sz="5400" dirty="0">
              <a:solidFill>
                <a:srgbClr val="B88E23"/>
              </a:solidFill>
            </a:endParaRPr>
          </a:p>
        </p:txBody>
      </p:sp>
      <p:sp>
        <p:nvSpPr>
          <p:cNvPr id="3" name="Text 1"/>
          <p:cNvSpPr/>
          <p:nvPr/>
        </p:nvSpPr>
        <p:spPr>
          <a:xfrm>
            <a:off x="793790" y="2902863"/>
            <a:ext cx="3048000"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7.63%</a:t>
            </a:r>
            <a:endParaRPr lang="en-US" sz="5850" dirty="0"/>
          </a:p>
        </p:txBody>
      </p:sp>
      <p:sp>
        <p:nvSpPr>
          <p:cNvPr id="4" name="Text 2"/>
          <p:cNvSpPr/>
          <p:nvPr/>
        </p:nvSpPr>
        <p:spPr>
          <a:xfrm>
            <a:off x="900113" y="393465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Abnormal Users</a:t>
            </a:r>
            <a:endParaRPr lang="en-US" sz="2200" dirty="0"/>
          </a:p>
        </p:txBody>
      </p:sp>
      <p:sp>
        <p:nvSpPr>
          <p:cNvPr id="5" name="Text 3"/>
          <p:cNvSpPr/>
          <p:nvPr/>
        </p:nvSpPr>
        <p:spPr>
          <a:xfrm>
            <a:off x="793790" y="4425077"/>
            <a:ext cx="3048000" cy="2177415"/>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Only a small fraction of users in the sampled data was classified as abnormal in the system and was removed from the dataset for further analysis.</a:t>
            </a:r>
            <a:endParaRPr lang="en-US" sz="1750" dirty="0"/>
          </a:p>
        </p:txBody>
      </p:sp>
      <p:sp>
        <p:nvSpPr>
          <p:cNvPr id="6" name="Text 4"/>
          <p:cNvSpPr/>
          <p:nvPr/>
        </p:nvSpPr>
        <p:spPr>
          <a:xfrm>
            <a:off x="4125278" y="2902863"/>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187946</a:t>
            </a:r>
            <a:endParaRPr lang="en-US" sz="5850" dirty="0"/>
          </a:p>
        </p:txBody>
      </p:sp>
      <p:sp>
        <p:nvSpPr>
          <p:cNvPr id="7" name="Text 5"/>
          <p:cNvSpPr/>
          <p:nvPr/>
        </p:nvSpPr>
        <p:spPr>
          <a:xfrm>
            <a:off x="4125278" y="3934658"/>
            <a:ext cx="3048119" cy="708660"/>
          </a:xfrm>
          <a:prstGeom prst="rect">
            <a:avLst/>
          </a:prstGeom>
          <a:noFill/>
          <a:ln/>
        </p:spPr>
        <p:txBody>
          <a:bodyPr wrap="squar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Most Viewed Item ID</a:t>
            </a:r>
            <a:endParaRPr lang="en-US" sz="2200" dirty="0"/>
          </a:p>
        </p:txBody>
      </p:sp>
      <p:sp>
        <p:nvSpPr>
          <p:cNvPr id="8" name="Text 6"/>
          <p:cNvSpPr/>
          <p:nvPr/>
        </p:nvSpPr>
        <p:spPr>
          <a:xfrm>
            <a:off x="4125278" y="4779407"/>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This product received the highest number of views across all sessions</a:t>
            </a:r>
            <a:endParaRPr lang="en-US" sz="1750" dirty="0"/>
          </a:p>
        </p:txBody>
      </p:sp>
      <p:sp>
        <p:nvSpPr>
          <p:cNvPr id="9" name="Text 7"/>
          <p:cNvSpPr/>
          <p:nvPr/>
        </p:nvSpPr>
        <p:spPr>
          <a:xfrm>
            <a:off x="7456884" y="2902863"/>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0.83%</a:t>
            </a:r>
            <a:endParaRPr lang="en-US" sz="5850" dirty="0"/>
          </a:p>
        </p:txBody>
      </p:sp>
      <p:sp>
        <p:nvSpPr>
          <p:cNvPr id="10" name="Text 8"/>
          <p:cNvSpPr/>
          <p:nvPr/>
        </p:nvSpPr>
        <p:spPr>
          <a:xfrm>
            <a:off x="7563326" y="393465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Low Conversion</a:t>
            </a:r>
            <a:endParaRPr lang="en-US" sz="2200" dirty="0"/>
          </a:p>
        </p:txBody>
      </p:sp>
      <p:sp>
        <p:nvSpPr>
          <p:cNvPr id="11" name="Text 9"/>
          <p:cNvSpPr/>
          <p:nvPr/>
        </p:nvSpPr>
        <p:spPr>
          <a:xfrm>
            <a:off x="7456884" y="4425077"/>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The visitor-to-purchase conversion rate.</a:t>
            </a:r>
            <a:endParaRPr lang="en-US" sz="1750" dirty="0"/>
          </a:p>
        </p:txBody>
      </p:sp>
      <p:sp>
        <p:nvSpPr>
          <p:cNvPr id="12" name="Text 10"/>
          <p:cNvSpPr/>
          <p:nvPr/>
        </p:nvSpPr>
        <p:spPr>
          <a:xfrm>
            <a:off x="10788491" y="2902863"/>
            <a:ext cx="3048119" cy="748427"/>
          </a:xfrm>
          <a:prstGeom prst="rect">
            <a:avLst/>
          </a:prstGeom>
          <a:noFill/>
          <a:ln/>
        </p:spPr>
        <p:txBody>
          <a:bodyPr wrap="none" lIns="0" tIns="0" rIns="0" bIns="0" rtlCol="0" anchor="t"/>
          <a:lstStyle/>
          <a:p>
            <a:pPr algn="ctr">
              <a:lnSpc>
                <a:spcPts val="5850"/>
              </a:lnSpc>
            </a:pPr>
            <a:r>
              <a:rPr lang="en-US" sz="5850" dirty="0">
                <a:solidFill>
                  <a:srgbClr val="454240"/>
                </a:solidFill>
                <a:latin typeface="Libre Baskerville" pitchFamily="34" charset="0"/>
                <a:ea typeface="Libre Baskerville" pitchFamily="34" charset="-122"/>
                <a:cs typeface="Libre Baskerville" pitchFamily="34" charset="-120"/>
              </a:rPr>
              <a:t>461686</a:t>
            </a:r>
            <a:endParaRPr lang="en-US" sz="5850" dirty="0"/>
          </a:p>
        </p:txBody>
      </p:sp>
      <p:sp>
        <p:nvSpPr>
          <p:cNvPr id="13" name="Text 11"/>
          <p:cNvSpPr/>
          <p:nvPr/>
        </p:nvSpPr>
        <p:spPr>
          <a:xfrm>
            <a:off x="10788491" y="3934658"/>
            <a:ext cx="3048119" cy="708660"/>
          </a:xfrm>
          <a:prstGeom prst="rect">
            <a:avLst/>
          </a:prstGeom>
          <a:noFill/>
          <a:ln/>
        </p:spPr>
        <p:txBody>
          <a:bodyPr wrap="square" lIns="0" tIns="0" rIns="0" bIns="0" rtlCol="0" anchor="t"/>
          <a:lstStyle/>
          <a:p>
            <a:pPr algn="ctr">
              <a:lnSpc>
                <a:spcPts val="2750"/>
              </a:lnSpc>
            </a:pPr>
            <a:r>
              <a:rPr lang="en-US" sz="2200" dirty="0">
                <a:solidFill>
                  <a:srgbClr val="454240"/>
                </a:solidFill>
                <a:latin typeface="Libre Baskerville" pitchFamily="34" charset="0"/>
                <a:ea typeface="Libre Baskerville" pitchFamily="34" charset="-122"/>
                <a:cs typeface="Libre Baskerville" pitchFamily="34" charset="-120"/>
              </a:rPr>
              <a:t>Most Added to Cart</a:t>
            </a:r>
            <a:endParaRPr lang="en-US" sz="2200" dirty="0"/>
          </a:p>
        </p:txBody>
      </p:sp>
      <p:sp>
        <p:nvSpPr>
          <p:cNvPr id="14" name="Text 12"/>
          <p:cNvSpPr/>
          <p:nvPr/>
        </p:nvSpPr>
        <p:spPr>
          <a:xfrm>
            <a:off x="10788491" y="4779407"/>
            <a:ext cx="3048119" cy="1640443"/>
          </a:xfrm>
          <a:prstGeom prst="rect">
            <a:avLst/>
          </a:prstGeom>
          <a:noFill/>
          <a:ln/>
        </p:spPr>
        <p:txBody>
          <a:bodyPr wrap="square" lIns="0" tIns="0" rIns="0" bIns="0" rtlCol="0" anchor="t"/>
          <a:lstStyle/>
          <a:p>
            <a:pPr algn="ctr">
              <a:lnSpc>
                <a:spcPts val="2850"/>
              </a:lnSpc>
            </a:pPr>
            <a:r>
              <a:rPr lang="en-US" sz="1750" dirty="0">
                <a:solidFill>
                  <a:srgbClr val="454240"/>
                </a:solidFill>
                <a:latin typeface="DM Sans" pitchFamily="34" charset="0"/>
                <a:ea typeface="DM Sans" pitchFamily="34" charset="-122"/>
                <a:cs typeface="DM Sans" pitchFamily="34" charset="-120"/>
              </a:rPr>
              <a:t>This item was most frequently added to shopping carts by users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C441E-0B6B-A295-6237-4A481719EE6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8ECFF97-1169-A3DC-A81E-1F8371FF90E1}"/>
              </a:ext>
            </a:extLst>
          </p:cNvPr>
          <p:cNvSpPr/>
          <p:nvPr/>
        </p:nvSpPr>
        <p:spPr>
          <a:xfrm>
            <a:off x="1390173" y="3149262"/>
            <a:ext cx="11850053" cy="708660"/>
          </a:xfrm>
          <a:prstGeom prst="rect">
            <a:avLst/>
          </a:prstGeom>
          <a:noFill/>
          <a:ln/>
        </p:spPr>
        <p:txBody>
          <a:bodyPr wrap="none" lIns="0" tIns="0" rIns="0" bIns="0" rtlCol="0" anchor="t"/>
          <a:lstStyle/>
          <a:p>
            <a:pPr marL="0" indent="0" algn="l">
              <a:lnSpc>
                <a:spcPts val="5550"/>
              </a:lnSpc>
              <a:buNone/>
            </a:pPr>
            <a:r>
              <a:rPr lang="en-US" sz="5400" dirty="0">
                <a:solidFill>
                  <a:srgbClr val="5C4E3D"/>
                </a:solidFill>
                <a:latin typeface="Libre Baskerville" pitchFamily="34" charset="0"/>
                <a:ea typeface="Libre Baskerville" pitchFamily="34" charset="-122"/>
                <a:cs typeface="Libre Baskerville" pitchFamily="34" charset="-120"/>
              </a:rPr>
              <a:t>EDA Insights: </a:t>
            </a:r>
            <a:r>
              <a:rPr lang="en-US" sz="5400" dirty="0">
                <a:solidFill>
                  <a:srgbClr val="B88E23"/>
                </a:solidFill>
                <a:latin typeface="Libre Baskerville" pitchFamily="34" charset="0"/>
                <a:ea typeface="Libre Baskerville" pitchFamily="34" charset="-122"/>
                <a:cs typeface="Libre Baskerville" pitchFamily="34" charset="-120"/>
              </a:rPr>
              <a:t>Predictive Analysis</a:t>
            </a:r>
            <a:endParaRPr lang="en-US" sz="5400" dirty="0">
              <a:solidFill>
                <a:srgbClr val="B88E23"/>
              </a:solidFill>
            </a:endParaRPr>
          </a:p>
        </p:txBody>
      </p:sp>
      <p:sp>
        <p:nvSpPr>
          <p:cNvPr id="12" name="Text 10">
            <a:extLst>
              <a:ext uri="{FF2B5EF4-FFF2-40B4-BE49-F238E27FC236}">
                <a16:creationId xmlns:a16="http://schemas.microsoft.com/office/drawing/2014/main" id="{ADEB6DCE-8BB9-F47D-BB74-C9FEE5934FFB}"/>
              </a:ext>
            </a:extLst>
          </p:cNvPr>
          <p:cNvSpPr/>
          <p:nvPr/>
        </p:nvSpPr>
        <p:spPr>
          <a:xfrm>
            <a:off x="5275896" y="4808218"/>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320130</a:t>
            </a:r>
            <a:endParaRPr lang="en-US" sz="5850" dirty="0"/>
          </a:p>
        </p:txBody>
      </p:sp>
      <p:sp>
        <p:nvSpPr>
          <p:cNvPr id="13" name="Text 11">
            <a:extLst>
              <a:ext uri="{FF2B5EF4-FFF2-40B4-BE49-F238E27FC236}">
                <a16:creationId xmlns:a16="http://schemas.microsoft.com/office/drawing/2014/main" id="{2C16FB59-89A7-98AD-274A-D7F920F6FE1D}"/>
              </a:ext>
            </a:extLst>
          </p:cNvPr>
          <p:cNvSpPr/>
          <p:nvPr/>
        </p:nvSpPr>
        <p:spPr>
          <a:xfrm>
            <a:off x="5275896" y="5840013"/>
            <a:ext cx="3048119" cy="708660"/>
          </a:xfrm>
          <a:prstGeom prst="rect">
            <a:avLst/>
          </a:prstGeom>
          <a:noFill/>
          <a:ln/>
        </p:spPr>
        <p:txBody>
          <a:bodyPr wrap="squar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Most Predicted Item ID</a:t>
            </a:r>
            <a:endParaRPr lang="en-US" sz="2200" dirty="0"/>
          </a:p>
        </p:txBody>
      </p:sp>
      <p:sp>
        <p:nvSpPr>
          <p:cNvPr id="14" name="Text 12">
            <a:extLst>
              <a:ext uri="{FF2B5EF4-FFF2-40B4-BE49-F238E27FC236}">
                <a16:creationId xmlns:a16="http://schemas.microsoft.com/office/drawing/2014/main" id="{6C228670-8A82-3707-5D68-7685B17511FD}"/>
              </a:ext>
            </a:extLst>
          </p:cNvPr>
          <p:cNvSpPr/>
          <p:nvPr/>
        </p:nvSpPr>
        <p:spPr>
          <a:xfrm>
            <a:off x="5275896" y="6684762"/>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This item was most frequently predicted.</a:t>
            </a:r>
            <a:endParaRPr lang="en-US" sz="1750" dirty="0"/>
          </a:p>
        </p:txBody>
      </p:sp>
      <p:pic>
        <p:nvPicPr>
          <p:cNvPr id="16" name="Image 0" descr="preencoded.png">
            <a:extLst>
              <a:ext uri="{FF2B5EF4-FFF2-40B4-BE49-F238E27FC236}">
                <a16:creationId xmlns:a16="http://schemas.microsoft.com/office/drawing/2014/main" id="{875DDF58-1DFE-7ABB-CF57-45E6B0C84954}"/>
              </a:ext>
            </a:extLst>
          </p:cNvPr>
          <p:cNvPicPr>
            <a:picLocks noChangeAspect="1"/>
          </p:cNvPicPr>
          <p:nvPr/>
        </p:nvPicPr>
        <p:blipFill>
          <a:blip r:embed="rId3"/>
          <a:stretch>
            <a:fillRect/>
          </a:stretch>
        </p:blipFill>
        <p:spPr>
          <a:xfrm>
            <a:off x="0" y="0"/>
            <a:ext cx="14630400" cy="2793921"/>
          </a:xfrm>
          <a:prstGeom prst="rect">
            <a:avLst/>
          </a:prstGeom>
        </p:spPr>
      </p:pic>
    </p:spTree>
    <p:extLst>
      <p:ext uri="{BB962C8B-B14F-4D97-AF65-F5344CB8AC3E}">
        <p14:creationId xmlns:p14="http://schemas.microsoft.com/office/powerpoint/2010/main" val="2171388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17940"/>
            <a:ext cx="11624667" cy="602456"/>
          </a:xfrm>
          <a:prstGeom prst="rect">
            <a:avLst/>
          </a:prstGeom>
          <a:noFill/>
          <a:ln/>
        </p:spPr>
        <p:txBody>
          <a:bodyPr wrap="none" lIns="0" tIns="0" rIns="0" bIns="0" rtlCol="0" anchor="t"/>
          <a:lstStyle/>
          <a:p>
            <a:pPr marL="0" indent="0" algn="l">
              <a:lnSpc>
                <a:spcPts val="4700"/>
              </a:lnSpc>
              <a:buNone/>
            </a:pPr>
            <a:r>
              <a:rPr lang="en-US" sz="4000" dirty="0">
                <a:solidFill>
                  <a:srgbClr val="5C4E3D"/>
                </a:solidFill>
                <a:latin typeface="Libre Baskerville" pitchFamily="34" charset="0"/>
                <a:ea typeface="Libre Baskerville" pitchFamily="34" charset="-122"/>
                <a:cs typeface="Libre Baskerville" pitchFamily="34" charset="-120"/>
              </a:rPr>
              <a:t>Actionable Solutions: </a:t>
            </a:r>
            <a:r>
              <a:rPr lang="en-US" sz="4000" dirty="0">
                <a:solidFill>
                  <a:srgbClr val="5CC97B"/>
                </a:solidFill>
                <a:latin typeface="Libre Baskerville" pitchFamily="34" charset="0"/>
                <a:ea typeface="Libre Baskerville" pitchFamily="34" charset="-122"/>
                <a:cs typeface="Libre Baskerville" pitchFamily="34" charset="-120"/>
              </a:rPr>
              <a:t>Enhancing Product Pages</a:t>
            </a:r>
            <a:endParaRPr lang="en-US" sz="4000" dirty="0"/>
          </a:p>
        </p:txBody>
      </p:sp>
      <p:sp>
        <p:nvSpPr>
          <p:cNvPr id="3" name="Text 1"/>
          <p:cNvSpPr/>
          <p:nvPr/>
        </p:nvSpPr>
        <p:spPr>
          <a:xfrm>
            <a:off x="793789" y="1568589"/>
            <a:ext cx="13042821" cy="308372"/>
          </a:xfrm>
          <a:prstGeom prst="rect">
            <a:avLst/>
          </a:prstGeom>
          <a:noFill/>
          <a:ln/>
        </p:spPr>
        <p:txBody>
          <a:bodyPr wrap="non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Leveraging our analytical insights, we've identified key strategies to optimize product pages for improved user experience and conversion.</a:t>
            </a:r>
            <a:endParaRPr lang="en-US" sz="1500" dirty="0"/>
          </a:p>
        </p:txBody>
      </p:sp>
      <p:sp>
        <p:nvSpPr>
          <p:cNvPr id="4" name="Shape 2"/>
          <p:cNvSpPr/>
          <p:nvPr/>
        </p:nvSpPr>
        <p:spPr>
          <a:xfrm>
            <a:off x="793790" y="2735461"/>
            <a:ext cx="6424970" cy="2039541"/>
          </a:xfrm>
          <a:prstGeom prst="roundRect">
            <a:avLst>
              <a:gd name="adj" fmla="val 5380"/>
            </a:avLst>
          </a:prstGeom>
          <a:solidFill>
            <a:srgbClr val="FFFDFA"/>
          </a:solidFill>
          <a:ln/>
        </p:spPr>
      </p:sp>
      <p:sp>
        <p:nvSpPr>
          <p:cNvPr id="5" name="Shape 3"/>
          <p:cNvSpPr/>
          <p:nvPr/>
        </p:nvSpPr>
        <p:spPr>
          <a:xfrm>
            <a:off x="793790" y="2712601"/>
            <a:ext cx="6424970" cy="91440"/>
          </a:xfrm>
          <a:prstGeom prst="roundRect">
            <a:avLst>
              <a:gd name="adj" fmla="val 88558"/>
            </a:avLst>
          </a:prstGeom>
          <a:solidFill>
            <a:srgbClr val="B88E23"/>
          </a:solidFill>
          <a:ln/>
        </p:spPr>
      </p:sp>
      <p:sp>
        <p:nvSpPr>
          <p:cNvPr id="6" name="Shape 4"/>
          <p:cNvSpPr/>
          <p:nvPr/>
        </p:nvSpPr>
        <p:spPr>
          <a:xfrm>
            <a:off x="3717012" y="2446258"/>
            <a:ext cx="578406" cy="578406"/>
          </a:xfrm>
          <a:prstGeom prst="roundRect">
            <a:avLst>
              <a:gd name="adj" fmla="val 158090"/>
            </a:avLst>
          </a:prstGeom>
          <a:solidFill>
            <a:srgbClr val="B88E23"/>
          </a:solidFill>
          <a:ln/>
        </p:spPr>
      </p:sp>
      <p:pic>
        <p:nvPicPr>
          <p:cNvPr id="7" name="Image 0" descr="preencoded.png"/>
          <p:cNvPicPr>
            <a:picLocks noChangeAspect="1"/>
          </p:cNvPicPr>
          <p:nvPr/>
        </p:nvPicPr>
        <p:blipFill>
          <a:blip r:embed="rId3"/>
          <a:stretch>
            <a:fillRect/>
          </a:stretch>
        </p:blipFill>
        <p:spPr>
          <a:xfrm>
            <a:off x="3890486" y="2590800"/>
            <a:ext cx="231338" cy="289203"/>
          </a:xfrm>
          <a:prstGeom prst="rect">
            <a:avLst/>
          </a:prstGeom>
        </p:spPr>
      </p:pic>
      <p:sp>
        <p:nvSpPr>
          <p:cNvPr id="8" name="Text 5"/>
          <p:cNvSpPr/>
          <p:nvPr/>
        </p:nvSpPr>
        <p:spPr>
          <a:xfrm>
            <a:off x="1009412" y="3217426"/>
            <a:ext cx="3977402" cy="301228"/>
          </a:xfrm>
          <a:prstGeom prst="rect">
            <a:avLst/>
          </a:prstGeom>
          <a:noFill/>
          <a:ln/>
        </p:spPr>
        <p:txBody>
          <a:bodyPr wrap="none" lIns="0" tIns="0" rIns="0" bIns="0" rtlCol="0" anchor="t"/>
          <a:lstStyle/>
          <a:p>
            <a:pPr marL="0" indent="0" algn="l">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Personalized Recommendations</a:t>
            </a:r>
            <a:endParaRPr lang="en-US" sz="1850" dirty="0"/>
          </a:p>
        </p:txBody>
      </p:sp>
      <p:sp>
        <p:nvSpPr>
          <p:cNvPr id="9" name="Text 6"/>
          <p:cNvSpPr/>
          <p:nvPr/>
        </p:nvSpPr>
        <p:spPr>
          <a:xfrm>
            <a:off x="1009412" y="3634264"/>
            <a:ext cx="5993725" cy="925116"/>
          </a:xfrm>
          <a:prstGeom prst="rect">
            <a:avLst/>
          </a:prstGeom>
          <a:noFill/>
          <a:ln/>
        </p:spPr>
        <p:txBody>
          <a:bodyPr wrap="squar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Implement our hybrid recommendation engine to dynamically suggest relevant products, increasing user engagement and potential purchases.</a:t>
            </a:r>
            <a:endParaRPr lang="en-US" sz="1500" dirty="0"/>
          </a:p>
        </p:txBody>
      </p:sp>
      <p:sp>
        <p:nvSpPr>
          <p:cNvPr id="10" name="Shape 7"/>
          <p:cNvSpPr/>
          <p:nvPr/>
        </p:nvSpPr>
        <p:spPr>
          <a:xfrm>
            <a:off x="7411522" y="2735461"/>
            <a:ext cx="6425089" cy="2039541"/>
          </a:xfrm>
          <a:prstGeom prst="roundRect">
            <a:avLst>
              <a:gd name="adj" fmla="val 5380"/>
            </a:avLst>
          </a:prstGeom>
          <a:solidFill>
            <a:srgbClr val="FFFDFA"/>
          </a:solidFill>
          <a:ln/>
        </p:spPr>
      </p:sp>
      <p:sp>
        <p:nvSpPr>
          <p:cNvPr id="11" name="Shape 8"/>
          <p:cNvSpPr/>
          <p:nvPr/>
        </p:nvSpPr>
        <p:spPr>
          <a:xfrm>
            <a:off x="7411522" y="2712601"/>
            <a:ext cx="6425089" cy="91440"/>
          </a:xfrm>
          <a:prstGeom prst="roundRect">
            <a:avLst>
              <a:gd name="adj" fmla="val 88558"/>
            </a:avLst>
          </a:prstGeom>
          <a:solidFill>
            <a:srgbClr val="B88E23"/>
          </a:solidFill>
          <a:ln/>
        </p:spPr>
      </p:sp>
      <p:sp>
        <p:nvSpPr>
          <p:cNvPr id="12" name="Shape 9"/>
          <p:cNvSpPr/>
          <p:nvPr/>
        </p:nvSpPr>
        <p:spPr>
          <a:xfrm>
            <a:off x="10334863" y="2446258"/>
            <a:ext cx="578406" cy="578406"/>
          </a:xfrm>
          <a:prstGeom prst="roundRect">
            <a:avLst>
              <a:gd name="adj" fmla="val 158090"/>
            </a:avLst>
          </a:prstGeom>
          <a:solidFill>
            <a:srgbClr val="B88E23"/>
          </a:solidFill>
          <a:ln/>
        </p:spPr>
      </p:sp>
      <p:pic>
        <p:nvPicPr>
          <p:cNvPr id="13" name="Image 1" descr="preencoded.png"/>
          <p:cNvPicPr>
            <a:picLocks noChangeAspect="1"/>
          </p:cNvPicPr>
          <p:nvPr/>
        </p:nvPicPr>
        <p:blipFill>
          <a:blip r:embed="rId4"/>
          <a:stretch>
            <a:fillRect/>
          </a:stretch>
        </p:blipFill>
        <p:spPr>
          <a:xfrm>
            <a:off x="10508337" y="2590800"/>
            <a:ext cx="231338" cy="289203"/>
          </a:xfrm>
          <a:prstGeom prst="rect">
            <a:avLst/>
          </a:prstGeom>
        </p:spPr>
      </p:pic>
      <p:sp>
        <p:nvSpPr>
          <p:cNvPr id="14" name="Text 10"/>
          <p:cNvSpPr/>
          <p:nvPr/>
        </p:nvSpPr>
        <p:spPr>
          <a:xfrm>
            <a:off x="7627144" y="3217426"/>
            <a:ext cx="3254812" cy="301228"/>
          </a:xfrm>
          <a:prstGeom prst="rect">
            <a:avLst/>
          </a:prstGeom>
          <a:noFill/>
          <a:ln/>
        </p:spPr>
        <p:txBody>
          <a:bodyPr wrap="none" lIns="0" tIns="0" rIns="0" bIns="0" rtlCol="0" anchor="t"/>
          <a:lstStyle/>
          <a:p>
            <a:pPr marL="0" indent="0" algn="l">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Segment-Specific Content</a:t>
            </a:r>
            <a:endParaRPr lang="en-US" sz="1850" dirty="0"/>
          </a:p>
        </p:txBody>
      </p:sp>
      <p:sp>
        <p:nvSpPr>
          <p:cNvPr id="15" name="Text 11"/>
          <p:cNvSpPr/>
          <p:nvPr/>
        </p:nvSpPr>
        <p:spPr>
          <a:xfrm>
            <a:off x="7627144" y="3634264"/>
            <a:ext cx="5993844" cy="925116"/>
          </a:xfrm>
          <a:prstGeom prst="rect">
            <a:avLst/>
          </a:prstGeom>
          <a:noFill/>
          <a:ln/>
        </p:spPr>
        <p:txBody>
          <a:bodyPr wrap="squar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Customize product page layouts and content based on user segments, offering detailed information for highly engaged users and simplified views for less engaged ones.</a:t>
            </a:r>
            <a:endParaRPr lang="en-US" sz="1500" dirty="0"/>
          </a:p>
        </p:txBody>
      </p:sp>
      <p:sp>
        <p:nvSpPr>
          <p:cNvPr id="16" name="Shape 12"/>
          <p:cNvSpPr/>
          <p:nvPr/>
        </p:nvSpPr>
        <p:spPr>
          <a:xfrm>
            <a:off x="793790" y="5256967"/>
            <a:ext cx="6424970" cy="2039541"/>
          </a:xfrm>
          <a:prstGeom prst="roundRect">
            <a:avLst>
              <a:gd name="adj" fmla="val 5380"/>
            </a:avLst>
          </a:prstGeom>
          <a:solidFill>
            <a:srgbClr val="FFFDFA"/>
          </a:solidFill>
          <a:ln/>
        </p:spPr>
      </p:sp>
      <p:sp>
        <p:nvSpPr>
          <p:cNvPr id="17" name="Shape 13"/>
          <p:cNvSpPr/>
          <p:nvPr/>
        </p:nvSpPr>
        <p:spPr>
          <a:xfrm>
            <a:off x="793790" y="5234107"/>
            <a:ext cx="6424970" cy="91440"/>
          </a:xfrm>
          <a:prstGeom prst="roundRect">
            <a:avLst>
              <a:gd name="adj" fmla="val 88558"/>
            </a:avLst>
          </a:prstGeom>
          <a:solidFill>
            <a:srgbClr val="B88E23"/>
          </a:solidFill>
          <a:ln/>
        </p:spPr>
      </p:sp>
      <p:sp>
        <p:nvSpPr>
          <p:cNvPr id="18" name="Shape 14"/>
          <p:cNvSpPr/>
          <p:nvPr/>
        </p:nvSpPr>
        <p:spPr>
          <a:xfrm>
            <a:off x="3717012" y="4967764"/>
            <a:ext cx="578406" cy="578406"/>
          </a:xfrm>
          <a:prstGeom prst="roundRect">
            <a:avLst>
              <a:gd name="adj" fmla="val 158090"/>
            </a:avLst>
          </a:prstGeom>
          <a:solidFill>
            <a:srgbClr val="B88E23"/>
          </a:solidFill>
          <a:ln/>
        </p:spPr>
      </p:sp>
      <p:pic>
        <p:nvPicPr>
          <p:cNvPr id="19" name="Image 2" descr="preencoded.png"/>
          <p:cNvPicPr>
            <a:picLocks noChangeAspect="1"/>
          </p:cNvPicPr>
          <p:nvPr/>
        </p:nvPicPr>
        <p:blipFill>
          <a:blip r:embed="rId5"/>
          <a:stretch>
            <a:fillRect/>
          </a:stretch>
        </p:blipFill>
        <p:spPr>
          <a:xfrm>
            <a:off x="3890486" y="5112306"/>
            <a:ext cx="231338" cy="289203"/>
          </a:xfrm>
          <a:prstGeom prst="rect">
            <a:avLst/>
          </a:prstGeom>
        </p:spPr>
      </p:pic>
      <p:sp>
        <p:nvSpPr>
          <p:cNvPr id="20" name="Text 15"/>
          <p:cNvSpPr/>
          <p:nvPr/>
        </p:nvSpPr>
        <p:spPr>
          <a:xfrm>
            <a:off x="1009412" y="5738932"/>
            <a:ext cx="3523417" cy="301228"/>
          </a:xfrm>
          <a:prstGeom prst="rect">
            <a:avLst/>
          </a:prstGeom>
          <a:noFill/>
          <a:ln/>
        </p:spPr>
        <p:txBody>
          <a:bodyPr wrap="none" lIns="0" tIns="0" rIns="0" bIns="0" rtlCol="0" anchor="t"/>
          <a:lstStyle/>
          <a:p>
            <a:pPr marL="0" indent="0" algn="l">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Seasonal &amp; Trend Highlights</a:t>
            </a:r>
            <a:endParaRPr lang="en-US" sz="1850" dirty="0"/>
          </a:p>
        </p:txBody>
      </p:sp>
      <p:sp>
        <p:nvSpPr>
          <p:cNvPr id="21" name="Text 16"/>
          <p:cNvSpPr/>
          <p:nvPr/>
        </p:nvSpPr>
        <p:spPr>
          <a:xfrm>
            <a:off x="1009412" y="6155769"/>
            <a:ext cx="5993725" cy="925116"/>
          </a:xfrm>
          <a:prstGeom prst="rect">
            <a:avLst/>
          </a:prstGeom>
          <a:noFill/>
          <a:ln/>
        </p:spPr>
        <p:txBody>
          <a:bodyPr wrap="squar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Dynamically showcase items that are popular during the current season or trending periods, aligning with user interest and maximizing sales opportunities.</a:t>
            </a:r>
            <a:endParaRPr lang="en-US" sz="1500" dirty="0"/>
          </a:p>
        </p:txBody>
      </p:sp>
      <p:sp>
        <p:nvSpPr>
          <p:cNvPr id="22" name="Shape 17"/>
          <p:cNvSpPr/>
          <p:nvPr/>
        </p:nvSpPr>
        <p:spPr>
          <a:xfrm>
            <a:off x="7411522" y="5256967"/>
            <a:ext cx="6425089" cy="2039541"/>
          </a:xfrm>
          <a:prstGeom prst="roundRect">
            <a:avLst>
              <a:gd name="adj" fmla="val 5380"/>
            </a:avLst>
          </a:prstGeom>
          <a:solidFill>
            <a:srgbClr val="FFFDFA"/>
          </a:solidFill>
          <a:ln/>
        </p:spPr>
      </p:sp>
      <p:sp>
        <p:nvSpPr>
          <p:cNvPr id="23" name="Shape 18"/>
          <p:cNvSpPr/>
          <p:nvPr/>
        </p:nvSpPr>
        <p:spPr>
          <a:xfrm>
            <a:off x="7411522" y="5234107"/>
            <a:ext cx="6425089" cy="91440"/>
          </a:xfrm>
          <a:prstGeom prst="roundRect">
            <a:avLst>
              <a:gd name="adj" fmla="val 88558"/>
            </a:avLst>
          </a:prstGeom>
          <a:solidFill>
            <a:srgbClr val="B88E23"/>
          </a:solidFill>
          <a:ln/>
        </p:spPr>
      </p:sp>
      <p:sp>
        <p:nvSpPr>
          <p:cNvPr id="24" name="Shape 19"/>
          <p:cNvSpPr/>
          <p:nvPr/>
        </p:nvSpPr>
        <p:spPr>
          <a:xfrm>
            <a:off x="10334863" y="4967764"/>
            <a:ext cx="578406" cy="578406"/>
          </a:xfrm>
          <a:prstGeom prst="roundRect">
            <a:avLst>
              <a:gd name="adj" fmla="val 158090"/>
            </a:avLst>
          </a:prstGeom>
          <a:solidFill>
            <a:srgbClr val="B88E23"/>
          </a:solidFill>
          <a:ln/>
        </p:spPr>
      </p:sp>
      <p:pic>
        <p:nvPicPr>
          <p:cNvPr id="25" name="Image 3" descr="preencoded.png"/>
          <p:cNvPicPr>
            <a:picLocks noChangeAspect="1"/>
          </p:cNvPicPr>
          <p:nvPr/>
        </p:nvPicPr>
        <p:blipFill>
          <a:blip r:embed="rId6"/>
          <a:stretch>
            <a:fillRect/>
          </a:stretch>
        </p:blipFill>
        <p:spPr>
          <a:xfrm>
            <a:off x="10508337" y="5112306"/>
            <a:ext cx="231338" cy="289203"/>
          </a:xfrm>
          <a:prstGeom prst="rect">
            <a:avLst/>
          </a:prstGeom>
        </p:spPr>
      </p:pic>
      <p:sp>
        <p:nvSpPr>
          <p:cNvPr id="26" name="Text 20"/>
          <p:cNvSpPr/>
          <p:nvPr/>
        </p:nvSpPr>
        <p:spPr>
          <a:xfrm>
            <a:off x="7627144" y="5738932"/>
            <a:ext cx="3455670" cy="301228"/>
          </a:xfrm>
          <a:prstGeom prst="rect">
            <a:avLst/>
          </a:prstGeom>
          <a:noFill/>
          <a:ln/>
        </p:spPr>
        <p:txBody>
          <a:bodyPr wrap="none" lIns="0" tIns="0" rIns="0" bIns="0" rtlCol="0" anchor="t"/>
          <a:lstStyle/>
          <a:p>
            <a:pPr marL="0" indent="0" algn="l">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Anomaly-Aware Experience</a:t>
            </a:r>
            <a:endParaRPr lang="en-US" sz="1850" dirty="0"/>
          </a:p>
        </p:txBody>
      </p:sp>
      <p:sp>
        <p:nvSpPr>
          <p:cNvPr id="27" name="Text 21"/>
          <p:cNvSpPr/>
          <p:nvPr/>
        </p:nvSpPr>
        <p:spPr>
          <a:xfrm>
            <a:off x="7627144" y="6155769"/>
            <a:ext cx="5993844" cy="925116"/>
          </a:xfrm>
          <a:prstGeom prst="rect">
            <a:avLst/>
          </a:prstGeom>
          <a:noFill/>
          <a:ln/>
        </p:spPr>
        <p:txBody>
          <a:bodyPr wrap="squar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Integrate insights from anomaly detection to tailor the experience for unusual user behavior, applying security checks or adjusted content to maintain platform integrity.</a:t>
            </a:r>
            <a:endParaRPr lang="en-US" sz="1500" dirty="0"/>
          </a:p>
        </p:txBody>
      </p:sp>
    </p:spTree>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489525"/>
            <a:ext cx="10881003"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Actionable Solutions: </a:t>
            </a:r>
            <a:r>
              <a:rPr lang="en-US" sz="4450" dirty="0">
                <a:solidFill>
                  <a:srgbClr val="5CC97B"/>
                </a:solidFill>
                <a:latin typeface="Libre Baskerville" pitchFamily="34" charset="0"/>
                <a:ea typeface="Libre Baskerville" pitchFamily="34" charset="-122"/>
                <a:cs typeface="Libre Baskerville" pitchFamily="34" charset="-120"/>
              </a:rPr>
              <a:t>Broader Impact</a:t>
            </a:r>
            <a:endParaRPr lang="en-US" sz="4450" dirty="0"/>
          </a:p>
        </p:txBody>
      </p:sp>
      <p:sp>
        <p:nvSpPr>
          <p:cNvPr id="3" name="Text 1"/>
          <p:cNvSpPr/>
          <p:nvPr/>
        </p:nvSpPr>
        <p:spPr>
          <a:xfrm>
            <a:off x="793790" y="178223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Beyond product page enhancements, our analytical framework offers widespread benefits across marketing, operations, and security.</a:t>
            </a:r>
            <a:endParaRPr lang="en-US" sz="1750" dirty="0"/>
          </a:p>
        </p:txBody>
      </p:sp>
      <p:sp>
        <p:nvSpPr>
          <p:cNvPr id="4" name="Shape 2"/>
          <p:cNvSpPr/>
          <p:nvPr/>
        </p:nvSpPr>
        <p:spPr>
          <a:xfrm>
            <a:off x="793790" y="2987278"/>
            <a:ext cx="4196358" cy="4398288"/>
          </a:xfrm>
          <a:prstGeom prst="roundRect">
            <a:avLst>
              <a:gd name="adj" fmla="val 2270"/>
            </a:avLst>
          </a:prstGeom>
          <a:solidFill>
            <a:srgbClr val="F7EDD4"/>
          </a:solidFill>
          <a:ln w="7620">
            <a:solidFill>
              <a:srgbClr val="DDD3BA"/>
            </a:solidFill>
            <a:prstDash val="solid"/>
          </a:ln>
        </p:spPr>
      </p:sp>
      <p:sp>
        <p:nvSpPr>
          <p:cNvPr id="5" name="Shape 3"/>
          <p:cNvSpPr/>
          <p:nvPr/>
        </p:nvSpPr>
        <p:spPr>
          <a:xfrm>
            <a:off x="1028224" y="3221712"/>
            <a:ext cx="680442" cy="680442"/>
          </a:xfrm>
          <a:prstGeom prst="roundRect">
            <a:avLst>
              <a:gd name="adj" fmla="val 13436980"/>
            </a:avLst>
          </a:prstGeom>
          <a:solidFill>
            <a:srgbClr val="B88E23"/>
          </a:solidFill>
          <a:ln/>
        </p:spPr>
      </p:sp>
      <p:pic>
        <p:nvPicPr>
          <p:cNvPr id="6" name="Image 0" descr="preencoded.png"/>
          <p:cNvPicPr>
            <a:picLocks noChangeAspect="1"/>
          </p:cNvPicPr>
          <p:nvPr/>
        </p:nvPicPr>
        <p:blipFill>
          <a:blip r:embed="rId3"/>
          <a:stretch>
            <a:fillRect/>
          </a:stretch>
        </p:blipFill>
        <p:spPr>
          <a:xfrm>
            <a:off x="1215390" y="3370540"/>
            <a:ext cx="306110" cy="382667"/>
          </a:xfrm>
          <a:prstGeom prst="rect">
            <a:avLst/>
          </a:prstGeom>
        </p:spPr>
      </p:pic>
      <p:sp>
        <p:nvSpPr>
          <p:cNvPr id="7" name="Text 4"/>
          <p:cNvSpPr/>
          <p:nvPr/>
        </p:nvSpPr>
        <p:spPr>
          <a:xfrm>
            <a:off x="1028224" y="4128968"/>
            <a:ext cx="3727490"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Targeted Marketing Campaigns</a:t>
            </a:r>
            <a:endParaRPr lang="en-US" sz="2200" dirty="0"/>
          </a:p>
        </p:txBody>
      </p:sp>
      <p:sp>
        <p:nvSpPr>
          <p:cNvPr id="8" name="Text 5"/>
          <p:cNvSpPr/>
          <p:nvPr/>
        </p:nvSpPr>
        <p:spPr>
          <a:xfrm>
            <a:off x="1028224" y="4973717"/>
            <a:ext cx="3727490" cy="217741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Develop and deploy marketing strategies precisely crafted for identified user segments, enhancing conversion rates and customer loyalty through personalized content and offers.</a:t>
            </a:r>
            <a:endParaRPr lang="en-US" sz="1750" dirty="0"/>
          </a:p>
        </p:txBody>
      </p:sp>
      <p:sp>
        <p:nvSpPr>
          <p:cNvPr id="9" name="Shape 6"/>
          <p:cNvSpPr/>
          <p:nvPr/>
        </p:nvSpPr>
        <p:spPr>
          <a:xfrm>
            <a:off x="5216962" y="2987278"/>
            <a:ext cx="4196358" cy="4398288"/>
          </a:xfrm>
          <a:prstGeom prst="roundRect">
            <a:avLst>
              <a:gd name="adj" fmla="val 2270"/>
            </a:avLst>
          </a:prstGeom>
          <a:solidFill>
            <a:srgbClr val="F7EDD4"/>
          </a:solidFill>
          <a:ln w="7620">
            <a:solidFill>
              <a:srgbClr val="DDD3BA"/>
            </a:solidFill>
            <a:prstDash val="solid"/>
          </a:ln>
        </p:spPr>
      </p:sp>
      <p:sp>
        <p:nvSpPr>
          <p:cNvPr id="10" name="Shape 7"/>
          <p:cNvSpPr/>
          <p:nvPr/>
        </p:nvSpPr>
        <p:spPr>
          <a:xfrm>
            <a:off x="5451396" y="3221712"/>
            <a:ext cx="680442" cy="680442"/>
          </a:xfrm>
          <a:prstGeom prst="roundRect">
            <a:avLst>
              <a:gd name="adj" fmla="val 13436980"/>
            </a:avLst>
          </a:prstGeom>
          <a:solidFill>
            <a:srgbClr val="B88E23"/>
          </a:solidFill>
          <a:ln/>
        </p:spPr>
      </p:sp>
      <p:pic>
        <p:nvPicPr>
          <p:cNvPr id="11" name="Image 1" descr="preencoded.png"/>
          <p:cNvPicPr>
            <a:picLocks noChangeAspect="1"/>
          </p:cNvPicPr>
          <p:nvPr/>
        </p:nvPicPr>
        <p:blipFill>
          <a:blip r:embed="rId4"/>
          <a:stretch>
            <a:fillRect/>
          </a:stretch>
        </p:blipFill>
        <p:spPr>
          <a:xfrm>
            <a:off x="5638562" y="3370540"/>
            <a:ext cx="306110" cy="382667"/>
          </a:xfrm>
          <a:prstGeom prst="rect">
            <a:avLst/>
          </a:prstGeom>
        </p:spPr>
      </p:pic>
      <p:sp>
        <p:nvSpPr>
          <p:cNvPr id="12" name="Text 8"/>
          <p:cNvSpPr/>
          <p:nvPr/>
        </p:nvSpPr>
        <p:spPr>
          <a:xfrm>
            <a:off x="5451396" y="4128968"/>
            <a:ext cx="3727490"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Temporal Trend Optimization</a:t>
            </a:r>
            <a:endParaRPr lang="en-US" sz="2200" dirty="0"/>
          </a:p>
        </p:txBody>
      </p:sp>
      <p:sp>
        <p:nvSpPr>
          <p:cNvPr id="13" name="Text 9"/>
          <p:cNvSpPr/>
          <p:nvPr/>
        </p:nvSpPr>
        <p:spPr>
          <a:xfrm>
            <a:off x="5451396" y="4973717"/>
            <a:ext cx="3727490" cy="217741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Optimize website content delivery, promotional timings, and server load management by aligning with peak user activity periods, improving user experience and resource allocation.</a:t>
            </a:r>
            <a:endParaRPr lang="en-US" sz="1750" dirty="0"/>
          </a:p>
        </p:txBody>
      </p:sp>
      <p:sp>
        <p:nvSpPr>
          <p:cNvPr id="14" name="Shape 10"/>
          <p:cNvSpPr/>
          <p:nvPr/>
        </p:nvSpPr>
        <p:spPr>
          <a:xfrm>
            <a:off x="9640133" y="2987278"/>
            <a:ext cx="4196358" cy="4398288"/>
          </a:xfrm>
          <a:prstGeom prst="roundRect">
            <a:avLst>
              <a:gd name="adj" fmla="val 2270"/>
            </a:avLst>
          </a:prstGeom>
          <a:solidFill>
            <a:srgbClr val="F7EDD4"/>
          </a:solidFill>
          <a:ln w="7620">
            <a:solidFill>
              <a:srgbClr val="DDD3BA"/>
            </a:solidFill>
            <a:prstDash val="solid"/>
          </a:ln>
        </p:spPr>
      </p:sp>
      <p:sp>
        <p:nvSpPr>
          <p:cNvPr id="15" name="Shape 11"/>
          <p:cNvSpPr/>
          <p:nvPr/>
        </p:nvSpPr>
        <p:spPr>
          <a:xfrm>
            <a:off x="9874568" y="3221712"/>
            <a:ext cx="680442" cy="680442"/>
          </a:xfrm>
          <a:prstGeom prst="roundRect">
            <a:avLst>
              <a:gd name="adj" fmla="val 13436980"/>
            </a:avLst>
          </a:prstGeom>
          <a:solidFill>
            <a:srgbClr val="B88E23"/>
          </a:solidFill>
          <a:ln/>
        </p:spPr>
      </p:sp>
      <p:pic>
        <p:nvPicPr>
          <p:cNvPr id="16" name="Image 2" descr="preencoded.png"/>
          <p:cNvPicPr>
            <a:picLocks noChangeAspect="1"/>
          </p:cNvPicPr>
          <p:nvPr/>
        </p:nvPicPr>
        <p:blipFill>
          <a:blip r:embed="rId5"/>
          <a:stretch>
            <a:fillRect/>
          </a:stretch>
        </p:blipFill>
        <p:spPr>
          <a:xfrm>
            <a:off x="10061734" y="3370540"/>
            <a:ext cx="306110" cy="382667"/>
          </a:xfrm>
          <a:prstGeom prst="rect">
            <a:avLst/>
          </a:prstGeom>
        </p:spPr>
      </p:pic>
      <p:sp>
        <p:nvSpPr>
          <p:cNvPr id="17" name="Text 12"/>
          <p:cNvSpPr/>
          <p:nvPr/>
        </p:nvSpPr>
        <p:spPr>
          <a:xfrm>
            <a:off x="9874568" y="4128968"/>
            <a:ext cx="3727490"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Enhanced Security Protocols</a:t>
            </a:r>
            <a:endParaRPr lang="en-US" sz="2200" dirty="0"/>
          </a:p>
        </p:txBody>
      </p:sp>
      <p:sp>
        <p:nvSpPr>
          <p:cNvPr id="18" name="Text 13"/>
          <p:cNvSpPr/>
          <p:nvPr/>
        </p:nvSpPr>
        <p:spPr>
          <a:xfrm>
            <a:off x="9874568" y="4973717"/>
            <a:ext cx="3727490" cy="217741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Integrate anomaly detection insights into real-time security systems to proactively identify and mitigate fraudulent activities and bot attacks, ensuring platform integrity and user safety.</a:t>
            </a:r>
            <a:endParaRPr lang="en-US" sz="1750" dirty="0"/>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78143"/>
            <a:ext cx="5387102" cy="673418"/>
          </a:xfrm>
          <a:prstGeom prst="rect">
            <a:avLst/>
          </a:prstGeom>
          <a:noFill/>
          <a:ln/>
        </p:spPr>
        <p:txBody>
          <a:bodyPr wrap="none" lIns="0" tIns="0" rIns="0" bIns="0" rtlCol="0" anchor="t"/>
          <a:lstStyle/>
          <a:p>
            <a:pPr marL="0" indent="0" algn="l">
              <a:lnSpc>
                <a:spcPts val="5300"/>
              </a:lnSpc>
              <a:buNone/>
            </a:pPr>
            <a:r>
              <a:rPr lang="en-US" sz="4400" dirty="0">
                <a:solidFill>
                  <a:srgbClr val="5C4E3D"/>
                </a:solidFill>
                <a:latin typeface="Libre Baskerville" pitchFamily="34" charset="0"/>
                <a:ea typeface="Libre Baskerville" pitchFamily="34" charset="-122"/>
                <a:cs typeface="Libre Baskerville" pitchFamily="34" charset="-120"/>
              </a:rPr>
              <a:t>Next Steps</a:t>
            </a:r>
            <a:endParaRPr lang="en-US" sz="4400" dirty="0"/>
          </a:p>
        </p:txBody>
      </p:sp>
      <p:sp>
        <p:nvSpPr>
          <p:cNvPr id="3" name="Text 1"/>
          <p:cNvSpPr/>
          <p:nvPr/>
        </p:nvSpPr>
        <p:spPr>
          <a:xfrm>
            <a:off x="793790" y="1567420"/>
            <a:ext cx="13042821" cy="689610"/>
          </a:xfrm>
          <a:prstGeom prst="rect">
            <a:avLst/>
          </a:prstGeom>
          <a:noFill/>
          <a:ln/>
        </p:spPr>
        <p:txBody>
          <a:bodyPr wrap="square" lIns="0" tIns="0" rIns="0" bIns="0" rtlCol="0" anchor="t"/>
          <a:lstStyle/>
          <a:p>
            <a:pPr marL="0" indent="0" algn="l">
              <a:lnSpc>
                <a:spcPts val="2700"/>
              </a:lnSpc>
              <a:buNone/>
            </a:pPr>
            <a:r>
              <a:rPr lang="en-US" sz="1650" dirty="0">
                <a:solidFill>
                  <a:srgbClr val="454240"/>
                </a:solidFill>
                <a:latin typeface="DM Sans" pitchFamily="34" charset="0"/>
                <a:ea typeface="DM Sans" pitchFamily="34" charset="-122"/>
                <a:cs typeface="DM Sans" pitchFamily="34" charset="-120"/>
              </a:rPr>
              <a:t>To fully realize the potential of our analysis and continue optimizing the e-commerce experience, we propose the following key actions:</a:t>
            </a:r>
            <a:endParaRPr lang="en-US" sz="1650" dirty="0"/>
          </a:p>
        </p:txBody>
      </p:sp>
      <p:pic>
        <p:nvPicPr>
          <p:cNvPr id="4" name="Image 0" descr="preencoded.png"/>
          <p:cNvPicPr>
            <a:picLocks noChangeAspect="1"/>
          </p:cNvPicPr>
          <p:nvPr/>
        </p:nvPicPr>
        <p:blipFill>
          <a:blip r:embed="rId3"/>
          <a:stretch>
            <a:fillRect/>
          </a:stretch>
        </p:blipFill>
        <p:spPr>
          <a:xfrm>
            <a:off x="793790" y="2859286"/>
            <a:ext cx="215384" cy="269319"/>
          </a:xfrm>
          <a:prstGeom prst="rect">
            <a:avLst/>
          </a:prstGeom>
        </p:spPr>
      </p:pic>
      <p:sp>
        <p:nvSpPr>
          <p:cNvPr id="5" name="Shape 2"/>
          <p:cNvSpPr/>
          <p:nvPr/>
        </p:nvSpPr>
        <p:spPr>
          <a:xfrm>
            <a:off x="793790" y="3194923"/>
            <a:ext cx="6413659" cy="30480"/>
          </a:xfrm>
          <a:prstGeom prst="rect">
            <a:avLst/>
          </a:prstGeom>
          <a:solidFill>
            <a:srgbClr val="B88E23"/>
          </a:solidFill>
          <a:ln/>
        </p:spPr>
      </p:sp>
      <p:sp>
        <p:nvSpPr>
          <p:cNvPr id="6" name="Text 3"/>
          <p:cNvSpPr/>
          <p:nvPr/>
        </p:nvSpPr>
        <p:spPr>
          <a:xfrm>
            <a:off x="793790" y="3363516"/>
            <a:ext cx="3559969" cy="336590"/>
          </a:xfrm>
          <a:prstGeom prst="rect">
            <a:avLst/>
          </a:prstGeom>
          <a:noFill/>
          <a:ln/>
        </p:spPr>
        <p:txBody>
          <a:bodyPr wrap="none" lIns="0" tIns="0" rIns="0" bIns="0" rtlCol="0" anchor="t"/>
          <a:lstStyle/>
          <a:p>
            <a:pPr marL="0" indent="0" algn="l">
              <a:lnSpc>
                <a:spcPts val="2650"/>
              </a:lnSpc>
              <a:buNone/>
            </a:pPr>
            <a:r>
              <a:rPr lang="en-US" sz="2100" dirty="0">
                <a:solidFill>
                  <a:srgbClr val="454240"/>
                </a:solidFill>
                <a:latin typeface="Libre Baskerville" pitchFamily="34" charset="0"/>
                <a:ea typeface="Libre Baskerville" pitchFamily="34" charset="-122"/>
                <a:cs typeface="Libre Baskerville" pitchFamily="34" charset="-120"/>
              </a:rPr>
              <a:t>Productionize Algorithms</a:t>
            </a:r>
            <a:endParaRPr lang="en-US" sz="2100" dirty="0"/>
          </a:p>
        </p:txBody>
      </p:sp>
      <p:sp>
        <p:nvSpPr>
          <p:cNvPr id="7" name="Text 4"/>
          <p:cNvSpPr/>
          <p:nvPr/>
        </p:nvSpPr>
        <p:spPr>
          <a:xfrm>
            <a:off x="793790" y="3829288"/>
            <a:ext cx="6413659" cy="1034415"/>
          </a:xfrm>
          <a:prstGeom prst="rect">
            <a:avLst/>
          </a:prstGeom>
          <a:noFill/>
          <a:ln/>
        </p:spPr>
        <p:txBody>
          <a:bodyPr wrap="square" lIns="0" tIns="0" rIns="0" bIns="0" rtlCol="0" anchor="t"/>
          <a:lstStyle/>
          <a:p>
            <a:pPr marL="0" indent="0" algn="l">
              <a:lnSpc>
                <a:spcPts val="2700"/>
              </a:lnSpc>
              <a:buNone/>
            </a:pPr>
            <a:r>
              <a:rPr lang="en-US" sz="1650" dirty="0">
                <a:solidFill>
                  <a:srgbClr val="454240"/>
                </a:solidFill>
                <a:latin typeface="DM Sans" pitchFamily="34" charset="0"/>
                <a:ea typeface="DM Sans" pitchFamily="34" charset="-122"/>
                <a:cs typeface="DM Sans" pitchFamily="34" charset="-120"/>
              </a:rPr>
              <a:t>Deploy the developed recommendation and tailoring logic into live systems, ensuring seamless integration with the e-commerce platform.</a:t>
            </a:r>
            <a:endParaRPr lang="en-US" sz="1650" dirty="0"/>
          </a:p>
        </p:txBody>
      </p:sp>
      <p:pic>
        <p:nvPicPr>
          <p:cNvPr id="8" name="Image 1" descr="preencoded.png"/>
          <p:cNvPicPr>
            <a:picLocks noChangeAspect="1"/>
          </p:cNvPicPr>
          <p:nvPr/>
        </p:nvPicPr>
        <p:blipFill>
          <a:blip r:embed="rId4"/>
          <a:stretch>
            <a:fillRect/>
          </a:stretch>
        </p:blipFill>
        <p:spPr>
          <a:xfrm>
            <a:off x="7422833" y="2859286"/>
            <a:ext cx="215384" cy="269319"/>
          </a:xfrm>
          <a:prstGeom prst="rect">
            <a:avLst/>
          </a:prstGeom>
        </p:spPr>
      </p:pic>
      <p:sp>
        <p:nvSpPr>
          <p:cNvPr id="9" name="Shape 5"/>
          <p:cNvSpPr/>
          <p:nvPr/>
        </p:nvSpPr>
        <p:spPr>
          <a:xfrm>
            <a:off x="7422833" y="3194923"/>
            <a:ext cx="6413778" cy="30480"/>
          </a:xfrm>
          <a:prstGeom prst="rect">
            <a:avLst/>
          </a:prstGeom>
          <a:solidFill>
            <a:srgbClr val="B88E23"/>
          </a:solidFill>
          <a:ln/>
        </p:spPr>
      </p:sp>
      <p:sp>
        <p:nvSpPr>
          <p:cNvPr id="10" name="Text 6"/>
          <p:cNvSpPr/>
          <p:nvPr/>
        </p:nvSpPr>
        <p:spPr>
          <a:xfrm>
            <a:off x="7422833" y="3363516"/>
            <a:ext cx="2869406" cy="336590"/>
          </a:xfrm>
          <a:prstGeom prst="rect">
            <a:avLst/>
          </a:prstGeom>
          <a:noFill/>
          <a:ln/>
        </p:spPr>
        <p:txBody>
          <a:bodyPr wrap="none" lIns="0" tIns="0" rIns="0" bIns="0" rtlCol="0" anchor="t"/>
          <a:lstStyle/>
          <a:p>
            <a:pPr marL="0" indent="0" algn="l">
              <a:lnSpc>
                <a:spcPts val="2650"/>
              </a:lnSpc>
              <a:buNone/>
            </a:pPr>
            <a:r>
              <a:rPr lang="en-US" sz="2100" dirty="0">
                <a:solidFill>
                  <a:srgbClr val="454240"/>
                </a:solidFill>
                <a:latin typeface="Libre Baskerville" pitchFamily="34" charset="0"/>
                <a:ea typeface="Libre Baskerville" pitchFamily="34" charset="-122"/>
                <a:cs typeface="Libre Baskerville" pitchFamily="34" charset="-120"/>
              </a:rPr>
              <a:t>Conduct A/B Testing</a:t>
            </a:r>
            <a:endParaRPr lang="en-US" sz="2100" dirty="0"/>
          </a:p>
        </p:txBody>
      </p:sp>
      <p:sp>
        <p:nvSpPr>
          <p:cNvPr id="11" name="Text 7"/>
          <p:cNvSpPr/>
          <p:nvPr/>
        </p:nvSpPr>
        <p:spPr>
          <a:xfrm>
            <a:off x="7422833" y="3829288"/>
            <a:ext cx="6413778" cy="1034415"/>
          </a:xfrm>
          <a:prstGeom prst="rect">
            <a:avLst/>
          </a:prstGeom>
          <a:noFill/>
          <a:ln/>
        </p:spPr>
        <p:txBody>
          <a:bodyPr wrap="square" lIns="0" tIns="0" rIns="0" bIns="0" rtlCol="0" anchor="t"/>
          <a:lstStyle/>
          <a:p>
            <a:pPr marL="0" indent="0" algn="l">
              <a:lnSpc>
                <a:spcPts val="2700"/>
              </a:lnSpc>
              <a:buNone/>
            </a:pPr>
            <a:r>
              <a:rPr lang="en-US" sz="1650" dirty="0">
                <a:solidFill>
                  <a:srgbClr val="454240"/>
                </a:solidFill>
                <a:latin typeface="DM Sans" pitchFamily="34" charset="0"/>
                <a:ea typeface="DM Sans" pitchFamily="34" charset="-122"/>
                <a:cs typeface="DM Sans" pitchFamily="34" charset="-120"/>
              </a:rPr>
              <a:t>Implement rigorous A/B tests to quantitatively measure the impact of new recommendations and tailored experiences on key business metrics like conversion rates and engagement.</a:t>
            </a:r>
            <a:endParaRPr lang="en-US" sz="1650" dirty="0"/>
          </a:p>
        </p:txBody>
      </p:sp>
      <p:pic>
        <p:nvPicPr>
          <p:cNvPr id="12" name="Image 2" descr="preencoded.png"/>
          <p:cNvPicPr>
            <a:picLocks noChangeAspect="1"/>
          </p:cNvPicPr>
          <p:nvPr/>
        </p:nvPicPr>
        <p:blipFill>
          <a:blip r:embed="rId5"/>
          <a:stretch>
            <a:fillRect/>
          </a:stretch>
        </p:blipFill>
        <p:spPr>
          <a:xfrm>
            <a:off x="793790" y="5240655"/>
            <a:ext cx="215384" cy="269319"/>
          </a:xfrm>
          <a:prstGeom prst="rect">
            <a:avLst/>
          </a:prstGeom>
        </p:spPr>
      </p:pic>
      <p:sp>
        <p:nvSpPr>
          <p:cNvPr id="13" name="Shape 8"/>
          <p:cNvSpPr/>
          <p:nvPr/>
        </p:nvSpPr>
        <p:spPr>
          <a:xfrm>
            <a:off x="793790" y="5576292"/>
            <a:ext cx="6413659" cy="30480"/>
          </a:xfrm>
          <a:prstGeom prst="rect">
            <a:avLst/>
          </a:prstGeom>
          <a:solidFill>
            <a:srgbClr val="B88E23"/>
          </a:solidFill>
          <a:ln/>
        </p:spPr>
      </p:sp>
      <p:sp>
        <p:nvSpPr>
          <p:cNvPr id="14" name="Text 9"/>
          <p:cNvSpPr/>
          <p:nvPr/>
        </p:nvSpPr>
        <p:spPr>
          <a:xfrm>
            <a:off x="793790" y="5744885"/>
            <a:ext cx="3913465" cy="336590"/>
          </a:xfrm>
          <a:prstGeom prst="rect">
            <a:avLst/>
          </a:prstGeom>
          <a:noFill/>
          <a:ln/>
        </p:spPr>
        <p:txBody>
          <a:bodyPr wrap="none" lIns="0" tIns="0" rIns="0" bIns="0" rtlCol="0" anchor="t"/>
          <a:lstStyle/>
          <a:p>
            <a:pPr marL="0" indent="0" algn="l">
              <a:lnSpc>
                <a:spcPts val="2650"/>
              </a:lnSpc>
              <a:buNone/>
            </a:pPr>
            <a:r>
              <a:rPr lang="en-US" sz="2100" dirty="0">
                <a:solidFill>
                  <a:srgbClr val="454240"/>
                </a:solidFill>
                <a:latin typeface="Libre Baskerville" pitchFamily="34" charset="0"/>
                <a:ea typeface="Libre Baskerville" pitchFamily="34" charset="-122"/>
                <a:cs typeface="Libre Baskerville" pitchFamily="34" charset="-120"/>
              </a:rPr>
              <a:t>Explore Advanced Modeling</a:t>
            </a:r>
            <a:endParaRPr lang="en-US" sz="2100" dirty="0"/>
          </a:p>
        </p:txBody>
      </p:sp>
      <p:sp>
        <p:nvSpPr>
          <p:cNvPr id="15" name="Text 10"/>
          <p:cNvSpPr/>
          <p:nvPr/>
        </p:nvSpPr>
        <p:spPr>
          <a:xfrm>
            <a:off x="793790" y="6210657"/>
            <a:ext cx="6413659" cy="1034415"/>
          </a:xfrm>
          <a:prstGeom prst="rect">
            <a:avLst/>
          </a:prstGeom>
          <a:noFill/>
          <a:ln/>
        </p:spPr>
        <p:txBody>
          <a:bodyPr wrap="square" lIns="0" tIns="0" rIns="0" bIns="0" rtlCol="0" anchor="t"/>
          <a:lstStyle/>
          <a:p>
            <a:pPr marL="0" indent="0" algn="l">
              <a:lnSpc>
                <a:spcPts val="2700"/>
              </a:lnSpc>
              <a:buNone/>
            </a:pPr>
            <a:r>
              <a:rPr lang="en-US" sz="1650" dirty="0">
                <a:solidFill>
                  <a:srgbClr val="454240"/>
                </a:solidFill>
                <a:latin typeface="DM Sans" pitchFamily="34" charset="0"/>
                <a:ea typeface="DM Sans" pitchFamily="34" charset="-122"/>
                <a:cs typeface="DM Sans" pitchFamily="34" charset="-120"/>
              </a:rPr>
              <a:t>Continuously investigate and integrate more sophisticated machine learning techniques to further enhance predictive accuracy and personalization capabilities.</a:t>
            </a:r>
            <a:endParaRPr lang="en-US" sz="1650" dirty="0"/>
          </a:p>
        </p:txBody>
      </p:sp>
      <p:pic>
        <p:nvPicPr>
          <p:cNvPr id="16" name="Image 3" descr="preencoded.png"/>
          <p:cNvPicPr>
            <a:picLocks noChangeAspect="1"/>
          </p:cNvPicPr>
          <p:nvPr/>
        </p:nvPicPr>
        <p:blipFill>
          <a:blip r:embed="rId6"/>
          <a:stretch>
            <a:fillRect/>
          </a:stretch>
        </p:blipFill>
        <p:spPr>
          <a:xfrm>
            <a:off x="7422833" y="5240655"/>
            <a:ext cx="215384" cy="269319"/>
          </a:xfrm>
          <a:prstGeom prst="rect">
            <a:avLst/>
          </a:prstGeom>
        </p:spPr>
      </p:pic>
      <p:sp>
        <p:nvSpPr>
          <p:cNvPr id="17" name="Shape 11"/>
          <p:cNvSpPr/>
          <p:nvPr/>
        </p:nvSpPr>
        <p:spPr>
          <a:xfrm>
            <a:off x="7422833" y="5576292"/>
            <a:ext cx="6413778" cy="30480"/>
          </a:xfrm>
          <a:prstGeom prst="rect">
            <a:avLst/>
          </a:prstGeom>
          <a:solidFill>
            <a:srgbClr val="B88E23"/>
          </a:solidFill>
          <a:ln/>
        </p:spPr>
      </p:sp>
      <p:sp>
        <p:nvSpPr>
          <p:cNvPr id="18" name="Text 12"/>
          <p:cNvSpPr/>
          <p:nvPr/>
        </p:nvSpPr>
        <p:spPr>
          <a:xfrm>
            <a:off x="7422833" y="5744885"/>
            <a:ext cx="3015615" cy="336590"/>
          </a:xfrm>
          <a:prstGeom prst="rect">
            <a:avLst/>
          </a:prstGeom>
          <a:noFill/>
          <a:ln/>
        </p:spPr>
        <p:txBody>
          <a:bodyPr wrap="none" lIns="0" tIns="0" rIns="0" bIns="0" rtlCol="0" anchor="t"/>
          <a:lstStyle/>
          <a:p>
            <a:pPr marL="0" indent="0" algn="l">
              <a:lnSpc>
                <a:spcPts val="2650"/>
              </a:lnSpc>
              <a:buNone/>
            </a:pPr>
            <a:r>
              <a:rPr lang="en-US" sz="2100" dirty="0">
                <a:solidFill>
                  <a:srgbClr val="454240"/>
                </a:solidFill>
                <a:latin typeface="Libre Baskerville" pitchFamily="34" charset="0"/>
                <a:ea typeface="Libre Baskerville" pitchFamily="34" charset="-122"/>
                <a:cs typeface="Libre Baskerville" pitchFamily="34" charset="-120"/>
              </a:rPr>
              <a:t>Gather User Feedback</a:t>
            </a:r>
            <a:endParaRPr lang="en-US" sz="2100" dirty="0"/>
          </a:p>
        </p:txBody>
      </p:sp>
      <p:sp>
        <p:nvSpPr>
          <p:cNvPr id="19" name="Text 13"/>
          <p:cNvSpPr/>
          <p:nvPr/>
        </p:nvSpPr>
        <p:spPr>
          <a:xfrm>
            <a:off x="7422833" y="6210657"/>
            <a:ext cx="6413778" cy="1034415"/>
          </a:xfrm>
          <a:prstGeom prst="rect">
            <a:avLst/>
          </a:prstGeom>
          <a:noFill/>
          <a:ln/>
        </p:spPr>
        <p:txBody>
          <a:bodyPr wrap="square" lIns="0" tIns="0" rIns="0" bIns="0" rtlCol="0" anchor="t"/>
          <a:lstStyle/>
          <a:p>
            <a:pPr marL="0" indent="0" algn="l">
              <a:lnSpc>
                <a:spcPts val="2700"/>
              </a:lnSpc>
              <a:buNone/>
            </a:pPr>
            <a:r>
              <a:rPr lang="en-US" sz="1650" dirty="0">
                <a:solidFill>
                  <a:srgbClr val="454240"/>
                </a:solidFill>
                <a:latin typeface="DM Sans" pitchFamily="34" charset="0"/>
                <a:ea typeface="DM Sans" pitchFamily="34" charset="-122"/>
                <a:cs typeface="DM Sans" pitchFamily="34" charset="-120"/>
              </a:rPr>
              <a:t>Establish continuous channels for collecting direct user feedback, which will be invaluable for iterative improvements and identifying new areas for enhancement.</a:t>
            </a:r>
            <a:endParaRPr lang="en-US" sz="16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0"/>
            <a:ext cx="14630400" cy="8229600"/>
          </a:xfrm>
          <a:prstGeom prst="rect">
            <a:avLst/>
          </a:prstGeom>
          <a:solidFill>
            <a:srgbClr val="000000">
              <a:alpha val="70000"/>
            </a:srgbClr>
          </a:solidFill>
          <a:ln/>
        </p:spPr>
        <p:txBody>
          <a:bodyPr/>
          <a:lstStyle/>
          <a:p>
            <a:endParaRPr lang="en-US" dirty="0"/>
          </a:p>
        </p:txBody>
      </p:sp>
      <p:sp>
        <p:nvSpPr>
          <p:cNvPr id="4" name="Text 1"/>
          <p:cNvSpPr/>
          <p:nvPr/>
        </p:nvSpPr>
        <p:spPr>
          <a:xfrm>
            <a:off x="1644491" y="3054429"/>
            <a:ext cx="11341298" cy="1417677"/>
          </a:xfrm>
          <a:prstGeom prst="rect">
            <a:avLst/>
          </a:prstGeom>
          <a:noFill/>
          <a:ln/>
        </p:spPr>
        <p:txBody>
          <a:bodyPr wrap="none" lIns="0" tIns="0" rIns="0" bIns="0" rtlCol="0" anchor="t"/>
          <a:lstStyle/>
          <a:p>
            <a:pPr marL="0" indent="0" algn="ctr">
              <a:lnSpc>
                <a:spcPts val="11150"/>
              </a:lnSpc>
              <a:buNone/>
            </a:pPr>
            <a:r>
              <a:rPr lang="en-US" sz="8900" dirty="0">
                <a:solidFill>
                  <a:srgbClr val="FFFFFF"/>
                </a:solidFill>
                <a:latin typeface="Libre Baskerville" pitchFamily="34" charset="0"/>
                <a:ea typeface="Libre Baskerville" pitchFamily="34" charset="-122"/>
                <a:cs typeface="Libre Baskerville" pitchFamily="34" charset="-120"/>
              </a:rPr>
              <a:t>Thank You</a:t>
            </a:r>
            <a:endParaRPr lang="en-US" sz="8900" dirty="0"/>
          </a:p>
        </p:txBody>
      </p:sp>
      <p:sp>
        <p:nvSpPr>
          <p:cNvPr id="5" name="Text 2"/>
          <p:cNvSpPr/>
          <p:nvPr/>
        </p:nvSpPr>
        <p:spPr>
          <a:xfrm>
            <a:off x="793790" y="4812268"/>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FFFFFF"/>
                </a:solidFill>
                <a:latin typeface="DM Sans" pitchFamily="34" charset="0"/>
                <a:ea typeface="DM Sans" pitchFamily="34" charset="-122"/>
                <a:cs typeface="DM Sans" pitchFamily="34" charset="-120"/>
              </a:rPr>
              <a:t>Questions?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41437"/>
            <a:ext cx="13400192" cy="708779"/>
          </a:xfrm>
          <a:prstGeom prst="rect">
            <a:avLst/>
          </a:prstGeom>
          <a:noFill/>
          <a:ln/>
        </p:spPr>
        <p:txBody>
          <a:bodyPr wrap="none" lIns="0" tIns="0" rIns="0" bIns="0" rtlCol="0" anchor="t"/>
          <a:lstStyle/>
          <a:p>
            <a:pPr marL="0" indent="0" algn="l">
              <a:lnSpc>
                <a:spcPts val="5550"/>
              </a:lnSpc>
              <a:buNone/>
            </a:pPr>
            <a:r>
              <a:rPr lang="en-US" sz="4800" dirty="0">
                <a:solidFill>
                  <a:srgbClr val="5C4E3D"/>
                </a:solidFill>
                <a:latin typeface="Libre Baskerville" pitchFamily="34" charset="0"/>
                <a:ea typeface="Libre Baskerville" pitchFamily="34" charset="-122"/>
                <a:cs typeface="Libre Baskerville" pitchFamily="34" charset="-120"/>
              </a:rPr>
              <a:t>Project Overview: Unlocking User Insights</a:t>
            </a:r>
            <a:endParaRPr lang="en-US" sz="4800" dirty="0"/>
          </a:p>
        </p:txBody>
      </p:sp>
      <p:sp>
        <p:nvSpPr>
          <p:cNvPr id="3" name="Text 1"/>
          <p:cNvSpPr/>
          <p:nvPr/>
        </p:nvSpPr>
        <p:spPr>
          <a:xfrm>
            <a:off x="793790" y="3090029"/>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5C4E3D"/>
                </a:solidFill>
                <a:latin typeface="Libre Baskerville" pitchFamily="34" charset="0"/>
                <a:ea typeface="Libre Baskerville" pitchFamily="34" charset="-122"/>
                <a:cs typeface="Libre Baskerville" pitchFamily="34" charset="-120"/>
              </a:rPr>
              <a:t>Our Core Goal</a:t>
            </a:r>
            <a:endParaRPr lang="en-US" sz="2800" dirty="0"/>
          </a:p>
        </p:txBody>
      </p:sp>
      <p:sp>
        <p:nvSpPr>
          <p:cNvPr id="4" name="Text 2"/>
          <p:cNvSpPr/>
          <p:nvPr/>
        </p:nvSpPr>
        <p:spPr>
          <a:xfrm>
            <a:off x="793790" y="3671173"/>
            <a:ext cx="6244709" cy="1451610"/>
          </a:xfrm>
          <a:prstGeom prst="rect">
            <a:avLst/>
          </a:prstGeom>
          <a:noFill/>
          <a:ln/>
        </p:spPr>
        <p:txBody>
          <a:bodyPr wrap="square" lIns="0" tIns="0" rIns="0" bIns="0" rtlCol="0" anchor="t"/>
          <a:lstStyle/>
          <a:p>
            <a:pPr marL="0" indent="0" algn="l">
              <a:lnSpc>
                <a:spcPts val="2850"/>
              </a:lnSpc>
              <a:buNone/>
            </a:pPr>
            <a:r>
              <a:rPr lang="en-US" sz="2000" dirty="0">
                <a:solidFill>
                  <a:srgbClr val="454240"/>
                </a:solidFill>
                <a:latin typeface="DM Sans" pitchFamily="34" charset="0"/>
                <a:ea typeface="DM Sans" pitchFamily="34" charset="-122"/>
                <a:cs typeface="DM Sans" pitchFamily="34" charset="-120"/>
              </a:rPr>
              <a:t>Analyze e-commerce data to deeply understand user behavior, predict critical item properties, identify abnormal user patterns, and develop sophisticated recommendation algorithms.</a:t>
            </a:r>
            <a:endParaRPr lang="en-US" sz="2000" dirty="0"/>
          </a:p>
        </p:txBody>
      </p:sp>
      <p:sp>
        <p:nvSpPr>
          <p:cNvPr id="5" name="Text 3"/>
          <p:cNvSpPr/>
          <p:nvPr/>
        </p:nvSpPr>
        <p:spPr>
          <a:xfrm>
            <a:off x="7599521" y="3090029"/>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5C4E3D"/>
                </a:solidFill>
                <a:latin typeface="Libre Baskerville" pitchFamily="34" charset="0"/>
                <a:ea typeface="Libre Baskerville" pitchFamily="34" charset="-122"/>
                <a:cs typeface="Libre Baskerville" pitchFamily="34" charset="-120"/>
              </a:rPr>
              <a:t>Driving Objectives</a:t>
            </a:r>
            <a:endParaRPr lang="en-US" sz="2800" dirty="0"/>
          </a:p>
        </p:txBody>
      </p:sp>
      <p:sp>
        <p:nvSpPr>
          <p:cNvPr id="6" name="Text 4"/>
          <p:cNvSpPr/>
          <p:nvPr/>
        </p:nvSpPr>
        <p:spPr>
          <a:xfrm>
            <a:off x="7599521" y="367117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454240"/>
                </a:solidFill>
                <a:latin typeface="DM Sans" pitchFamily="34" charset="0"/>
                <a:ea typeface="DM Sans" pitchFamily="34" charset="-122"/>
                <a:cs typeface="DM Sans" pitchFamily="34" charset="-120"/>
              </a:rPr>
              <a:t>Enhance the product page experience.</a:t>
            </a:r>
            <a:endParaRPr lang="en-US" sz="2000" dirty="0"/>
          </a:p>
        </p:txBody>
      </p:sp>
      <p:sp>
        <p:nvSpPr>
          <p:cNvPr id="7" name="Text 5"/>
          <p:cNvSpPr/>
          <p:nvPr/>
        </p:nvSpPr>
        <p:spPr>
          <a:xfrm>
            <a:off x="7599521" y="411337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454240"/>
                </a:solidFill>
                <a:latin typeface="DM Sans" pitchFamily="34" charset="0"/>
                <a:ea typeface="DM Sans" pitchFamily="34" charset="-122"/>
                <a:cs typeface="DM Sans" pitchFamily="34" charset="-120"/>
              </a:rPr>
              <a:t>Improve overall user engagement.</a:t>
            </a:r>
            <a:endParaRPr lang="en-US" sz="2000" dirty="0"/>
          </a:p>
        </p:txBody>
      </p:sp>
      <p:sp>
        <p:nvSpPr>
          <p:cNvPr id="8" name="Text 6"/>
          <p:cNvSpPr/>
          <p:nvPr/>
        </p:nvSpPr>
        <p:spPr>
          <a:xfrm>
            <a:off x="7599521" y="45555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454240"/>
                </a:solidFill>
                <a:latin typeface="DM Sans" pitchFamily="34" charset="0"/>
                <a:ea typeface="DM Sans" pitchFamily="34" charset="-122"/>
                <a:cs typeface="DM Sans" pitchFamily="34" charset="-120"/>
              </a:rPr>
              <a:t>Significantly increase conversion rates.</a:t>
            </a:r>
            <a:endParaRPr lang="en-US" sz="2000" dirty="0"/>
          </a:p>
        </p:txBody>
      </p:sp>
      <p:sp>
        <p:nvSpPr>
          <p:cNvPr id="9" name="Text 7"/>
          <p:cNvSpPr/>
          <p:nvPr/>
        </p:nvSpPr>
        <p:spPr>
          <a:xfrm>
            <a:off x="7599521" y="5122545"/>
            <a:ext cx="6244709" cy="1088708"/>
          </a:xfrm>
          <a:prstGeom prst="rect">
            <a:avLst/>
          </a:prstGeom>
          <a:noFill/>
          <a:ln/>
        </p:spPr>
        <p:txBody>
          <a:bodyPr wrap="square" lIns="0" tIns="0" rIns="0" bIns="0" rtlCol="0" anchor="t"/>
          <a:lstStyle/>
          <a:p>
            <a:pPr marL="0" indent="0" algn="l">
              <a:lnSpc>
                <a:spcPts val="2850"/>
              </a:lnSpc>
              <a:buNone/>
            </a:pPr>
            <a:r>
              <a:rPr lang="en-US" sz="2000" dirty="0">
                <a:solidFill>
                  <a:srgbClr val="454240"/>
                </a:solidFill>
                <a:latin typeface="DM Sans" pitchFamily="34" charset="0"/>
                <a:ea typeface="DM Sans" pitchFamily="34" charset="-122"/>
                <a:cs typeface="DM Sans" pitchFamily="34" charset="-120"/>
              </a:rPr>
              <a:t>Our insights are powered by three key data sources: </a:t>
            </a:r>
            <a:r>
              <a:rPr lang="en-US" sz="2000" b="1" dirty="0">
                <a:solidFill>
                  <a:srgbClr val="454240"/>
                </a:solidFill>
                <a:latin typeface="DM Sans" pitchFamily="34" charset="0"/>
                <a:ea typeface="DM Sans" pitchFamily="34" charset="-122"/>
                <a:cs typeface="DM Sans" pitchFamily="34" charset="-120"/>
              </a:rPr>
              <a:t>events.csv</a:t>
            </a:r>
            <a:r>
              <a:rPr lang="en-US" sz="2000" dirty="0">
                <a:solidFill>
                  <a:srgbClr val="454240"/>
                </a:solidFill>
                <a:latin typeface="DM Sans" pitchFamily="34" charset="0"/>
                <a:ea typeface="DM Sans" pitchFamily="34" charset="-122"/>
                <a:cs typeface="DM Sans" pitchFamily="34" charset="-120"/>
              </a:rPr>
              <a:t> (user interactions), </a:t>
            </a:r>
            <a:r>
              <a:rPr lang="en-US" sz="2000" b="1" dirty="0">
                <a:solidFill>
                  <a:srgbClr val="454240"/>
                </a:solidFill>
                <a:latin typeface="DM Sans" pitchFamily="34" charset="0"/>
                <a:ea typeface="DM Sans" pitchFamily="34" charset="-122"/>
                <a:cs typeface="DM Sans" pitchFamily="34" charset="-120"/>
              </a:rPr>
              <a:t>item_properties.csv</a:t>
            </a:r>
            <a:r>
              <a:rPr lang="en-US" sz="2000" dirty="0">
                <a:solidFill>
                  <a:srgbClr val="454240"/>
                </a:solidFill>
                <a:latin typeface="DM Sans" pitchFamily="34" charset="0"/>
                <a:ea typeface="DM Sans" pitchFamily="34" charset="-122"/>
                <a:cs typeface="DM Sans" pitchFamily="34" charset="-120"/>
              </a:rPr>
              <a:t> (item attributes) and </a:t>
            </a:r>
            <a:r>
              <a:rPr lang="en-US" sz="2000" b="1" dirty="0">
                <a:solidFill>
                  <a:srgbClr val="454240"/>
                </a:solidFill>
                <a:latin typeface="DM Sans" pitchFamily="34" charset="0"/>
                <a:ea typeface="DM Sans" pitchFamily="34" charset="-122"/>
                <a:cs typeface="DM Sans" pitchFamily="34" charset="-120"/>
              </a:rPr>
              <a:t>category_tree.csv</a:t>
            </a:r>
            <a:r>
              <a:rPr lang="en-US" sz="2000" dirty="0">
                <a:solidFill>
                  <a:srgbClr val="454240"/>
                </a:solidFill>
                <a:latin typeface="DM Sans" pitchFamily="34" charset="0"/>
                <a:ea typeface="DM Sans" pitchFamily="34" charset="-122"/>
                <a:cs typeface="DM Sans" pitchFamily="34" charset="-120"/>
              </a:rPr>
              <a:t> (category hierarchy).</a:t>
            </a:r>
            <a:endParaRPr lang="en-US" sz="2000" dirty="0"/>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112044" y="503656"/>
            <a:ext cx="13447297" cy="1417558"/>
          </a:xfrm>
          <a:prstGeom prst="rect">
            <a:avLst/>
          </a:prstGeom>
          <a:noFill/>
          <a:ln/>
        </p:spPr>
        <p:txBody>
          <a:bodyPr wrap="square" lIns="0" tIns="0" rIns="0" bIns="0" rtlCol="0" anchor="t"/>
          <a:lstStyle/>
          <a:p>
            <a:pPr marL="0" indent="0" algn="l">
              <a:lnSpc>
                <a:spcPts val="5550"/>
              </a:lnSpc>
              <a:buNone/>
            </a:pPr>
            <a:r>
              <a:rPr lang="en-US" sz="4800" dirty="0">
                <a:solidFill>
                  <a:srgbClr val="5C4E3D"/>
                </a:solidFill>
                <a:latin typeface="Libre Baskerville" pitchFamily="34" charset="0"/>
                <a:ea typeface="Libre Baskerville" pitchFamily="34" charset="-122"/>
                <a:cs typeface="Libre Baskerville" pitchFamily="34" charset="-120"/>
              </a:rPr>
              <a:t>Unanswered Questions: </a:t>
            </a:r>
            <a:r>
              <a:rPr lang="en-US" sz="4800" dirty="0">
                <a:solidFill>
                  <a:srgbClr val="B88E23"/>
                </a:solidFill>
                <a:latin typeface="Libre Baskerville" pitchFamily="34" charset="0"/>
                <a:ea typeface="Libre Baskerville" pitchFamily="34" charset="-122"/>
                <a:cs typeface="Libre Baskerville" pitchFamily="34" charset="-120"/>
              </a:rPr>
              <a:t>Our Analytical Quest</a:t>
            </a:r>
            <a:endParaRPr lang="en-US" sz="4800" dirty="0">
              <a:solidFill>
                <a:srgbClr val="B88E23"/>
              </a:solidFill>
            </a:endParaRPr>
          </a:p>
        </p:txBody>
      </p:sp>
      <p:sp>
        <p:nvSpPr>
          <p:cNvPr id="3" name="Shape 1"/>
          <p:cNvSpPr/>
          <p:nvPr/>
        </p:nvSpPr>
        <p:spPr>
          <a:xfrm>
            <a:off x="793790" y="3206115"/>
            <a:ext cx="6407944" cy="1730812"/>
          </a:xfrm>
          <a:prstGeom prst="roundRect">
            <a:avLst>
              <a:gd name="adj" fmla="val 5504"/>
            </a:avLst>
          </a:prstGeom>
          <a:solidFill>
            <a:srgbClr val="FFFDFA"/>
          </a:solidFill>
          <a:ln w="30480">
            <a:solidFill>
              <a:srgbClr val="DDD3BA"/>
            </a:solidFill>
            <a:prstDash val="solid"/>
          </a:ln>
        </p:spPr>
      </p:sp>
      <p:sp>
        <p:nvSpPr>
          <p:cNvPr id="4" name="Shape 2"/>
          <p:cNvSpPr/>
          <p:nvPr/>
        </p:nvSpPr>
        <p:spPr>
          <a:xfrm>
            <a:off x="793790" y="3206115"/>
            <a:ext cx="60960" cy="1730812"/>
          </a:xfrm>
          <a:prstGeom prst="roundRect">
            <a:avLst>
              <a:gd name="adj" fmla="val 156279"/>
            </a:avLst>
          </a:prstGeom>
          <a:solidFill>
            <a:srgbClr val="B88E23"/>
          </a:solidFill>
          <a:ln/>
        </p:spPr>
      </p:sp>
      <p:sp>
        <p:nvSpPr>
          <p:cNvPr id="5" name="Text 3"/>
          <p:cNvSpPr/>
          <p:nvPr/>
        </p:nvSpPr>
        <p:spPr>
          <a:xfrm>
            <a:off x="1112044" y="3463409"/>
            <a:ext cx="3239214" cy="354330"/>
          </a:xfrm>
          <a:prstGeom prst="rect">
            <a:avLst/>
          </a:prstGeom>
          <a:noFill/>
          <a:ln/>
        </p:spPr>
        <p:txBody>
          <a:bodyPr wrap="none" lIns="0" tIns="0" rIns="0" bIns="0" rtlCol="0" anchor="t"/>
          <a:lstStyle/>
          <a:p>
            <a:pPr marL="0" indent="0" algn="l">
              <a:lnSpc>
                <a:spcPts val="2750"/>
              </a:lnSpc>
              <a:buNone/>
            </a:pPr>
            <a:r>
              <a:rPr lang="en-US" sz="2400" dirty="0">
                <a:solidFill>
                  <a:srgbClr val="454240"/>
                </a:solidFill>
                <a:latin typeface="Libre Baskerville" pitchFamily="34" charset="0"/>
                <a:ea typeface="Libre Baskerville" pitchFamily="34" charset="-122"/>
                <a:cs typeface="Libre Baskerville" pitchFamily="34" charset="-120"/>
              </a:rPr>
              <a:t>Interaction Frequency</a:t>
            </a:r>
            <a:endParaRPr lang="en-US" sz="2400" dirty="0"/>
          </a:p>
        </p:txBody>
      </p:sp>
      <p:sp>
        <p:nvSpPr>
          <p:cNvPr id="6" name="Text 4"/>
          <p:cNvSpPr/>
          <p:nvPr/>
        </p:nvSpPr>
        <p:spPr>
          <a:xfrm>
            <a:off x="1112044" y="3953828"/>
            <a:ext cx="5832396" cy="725805"/>
          </a:xfrm>
          <a:prstGeom prst="rect">
            <a:avLst/>
          </a:prstGeom>
          <a:noFill/>
          <a:ln/>
        </p:spPr>
        <p:txBody>
          <a:bodyPr wrap="square" lIns="0" tIns="0" rIns="0" bIns="0" rtlCol="0" anchor="t"/>
          <a:lstStyle/>
          <a:p>
            <a:pPr marL="0" indent="0" algn="l">
              <a:lnSpc>
                <a:spcPts val="2850"/>
              </a:lnSpc>
              <a:buNone/>
            </a:pPr>
            <a:r>
              <a:rPr lang="en-US" dirty="0">
                <a:solidFill>
                  <a:srgbClr val="454240"/>
                </a:solidFill>
                <a:latin typeface="DM Sans" pitchFamily="34" charset="0"/>
                <a:ea typeface="DM Sans" pitchFamily="34" charset="-122"/>
                <a:cs typeface="DM Sans" pitchFamily="34" charset="-120"/>
              </a:rPr>
              <a:t>Which products or content are most frequently interacted with by users?</a:t>
            </a:r>
            <a:endParaRPr lang="en-US" dirty="0"/>
          </a:p>
        </p:txBody>
      </p:sp>
      <p:sp>
        <p:nvSpPr>
          <p:cNvPr id="7" name="Shape 5"/>
          <p:cNvSpPr/>
          <p:nvPr/>
        </p:nvSpPr>
        <p:spPr>
          <a:xfrm>
            <a:off x="7428548" y="3206115"/>
            <a:ext cx="6408063" cy="1730812"/>
          </a:xfrm>
          <a:prstGeom prst="roundRect">
            <a:avLst>
              <a:gd name="adj" fmla="val 5504"/>
            </a:avLst>
          </a:prstGeom>
          <a:solidFill>
            <a:srgbClr val="FFFDFA"/>
          </a:solidFill>
          <a:ln w="30480">
            <a:solidFill>
              <a:srgbClr val="DDD3BA"/>
            </a:solidFill>
            <a:prstDash val="solid"/>
          </a:ln>
        </p:spPr>
      </p:sp>
      <p:sp>
        <p:nvSpPr>
          <p:cNvPr id="8" name="Shape 6"/>
          <p:cNvSpPr/>
          <p:nvPr/>
        </p:nvSpPr>
        <p:spPr>
          <a:xfrm>
            <a:off x="7428548" y="3206115"/>
            <a:ext cx="60960" cy="1730812"/>
          </a:xfrm>
          <a:prstGeom prst="roundRect">
            <a:avLst>
              <a:gd name="adj" fmla="val 156279"/>
            </a:avLst>
          </a:prstGeom>
          <a:solidFill>
            <a:srgbClr val="B88E23"/>
          </a:solidFill>
          <a:ln/>
        </p:spPr>
      </p:sp>
      <p:sp>
        <p:nvSpPr>
          <p:cNvPr id="9" name="Text 7"/>
          <p:cNvSpPr/>
          <p:nvPr/>
        </p:nvSpPr>
        <p:spPr>
          <a:xfrm>
            <a:off x="7746802" y="3463409"/>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454240"/>
                </a:solidFill>
                <a:latin typeface="Libre Baskerville" pitchFamily="34" charset="0"/>
                <a:ea typeface="Libre Baskerville" pitchFamily="34" charset="-122"/>
                <a:cs typeface="Libre Baskerville" pitchFamily="34" charset="-120"/>
              </a:rPr>
              <a:t>User Segmentation</a:t>
            </a:r>
            <a:endParaRPr lang="en-US" sz="2400" dirty="0"/>
          </a:p>
        </p:txBody>
      </p:sp>
      <p:sp>
        <p:nvSpPr>
          <p:cNvPr id="10" name="Text 8"/>
          <p:cNvSpPr/>
          <p:nvPr/>
        </p:nvSpPr>
        <p:spPr>
          <a:xfrm>
            <a:off x="7746802" y="3953828"/>
            <a:ext cx="5832515" cy="725805"/>
          </a:xfrm>
          <a:prstGeom prst="rect">
            <a:avLst/>
          </a:prstGeom>
          <a:noFill/>
          <a:ln/>
        </p:spPr>
        <p:txBody>
          <a:bodyPr wrap="square" lIns="0" tIns="0" rIns="0" bIns="0" rtlCol="0" anchor="t"/>
          <a:lstStyle/>
          <a:p>
            <a:pPr marL="0" indent="0" algn="l">
              <a:lnSpc>
                <a:spcPts val="2850"/>
              </a:lnSpc>
              <a:buNone/>
            </a:pPr>
            <a:r>
              <a:rPr lang="en-US" dirty="0">
                <a:solidFill>
                  <a:srgbClr val="454240"/>
                </a:solidFill>
                <a:latin typeface="DM Sans" pitchFamily="34" charset="0"/>
                <a:ea typeface="DM Sans" pitchFamily="34" charset="-122"/>
                <a:cs typeface="DM Sans" pitchFamily="34" charset="-120"/>
              </a:rPr>
              <a:t>Which user segments exhibit similar purchase or viewing behaviors?</a:t>
            </a:r>
            <a:endParaRPr lang="en-US" dirty="0"/>
          </a:p>
        </p:txBody>
      </p:sp>
      <p:sp>
        <p:nvSpPr>
          <p:cNvPr id="11" name="Shape 9"/>
          <p:cNvSpPr/>
          <p:nvPr/>
        </p:nvSpPr>
        <p:spPr>
          <a:xfrm>
            <a:off x="793790" y="5163741"/>
            <a:ext cx="6407944" cy="1730812"/>
          </a:xfrm>
          <a:prstGeom prst="roundRect">
            <a:avLst>
              <a:gd name="adj" fmla="val 5504"/>
            </a:avLst>
          </a:prstGeom>
          <a:solidFill>
            <a:srgbClr val="FFFDFA"/>
          </a:solidFill>
          <a:ln w="30480">
            <a:solidFill>
              <a:srgbClr val="DDD3BA"/>
            </a:solidFill>
            <a:prstDash val="solid"/>
          </a:ln>
        </p:spPr>
      </p:sp>
      <p:sp>
        <p:nvSpPr>
          <p:cNvPr id="12" name="Shape 10"/>
          <p:cNvSpPr/>
          <p:nvPr/>
        </p:nvSpPr>
        <p:spPr>
          <a:xfrm>
            <a:off x="793790" y="5163741"/>
            <a:ext cx="60960" cy="1730812"/>
          </a:xfrm>
          <a:prstGeom prst="roundRect">
            <a:avLst>
              <a:gd name="adj" fmla="val 156279"/>
            </a:avLst>
          </a:prstGeom>
          <a:solidFill>
            <a:srgbClr val="B88E23"/>
          </a:solidFill>
          <a:ln/>
        </p:spPr>
      </p:sp>
      <p:sp>
        <p:nvSpPr>
          <p:cNvPr id="13" name="Text 11"/>
          <p:cNvSpPr/>
          <p:nvPr/>
        </p:nvSpPr>
        <p:spPr>
          <a:xfrm>
            <a:off x="1112044" y="5421035"/>
            <a:ext cx="2972038" cy="354330"/>
          </a:xfrm>
          <a:prstGeom prst="rect">
            <a:avLst/>
          </a:prstGeom>
          <a:noFill/>
          <a:ln/>
        </p:spPr>
        <p:txBody>
          <a:bodyPr wrap="none" lIns="0" tIns="0" rIns="0" bIns="0" rtlCol="0" anchor="t"/>
          <a:lstStyle/>
          <a:p>
            <a:pPr marL="0" indent="0" algn="l">
              <a:lnSpc>
                <a:spcPts val="2750"/>
              </a:lnSpc>
              <a:buNone/>
            </a:pPr>
            <a:r>
              <a:rPr lang="en-US" sz="2400" dirty="0">
                <a:solidFill>
                  <a:srgbClr val="454240"/>
                </a:solidFill>
                <a:latin typeface="Libre Baskerville" pitchFamily="34" charset="0"/>
                <a:ea typeface="Libre Baskerville" pitchFamily="34" charset="-122"/>
                <a:cs typeface="Libre Baskerville" pitchFamily="34" charset="-120"/>
              </a:rPr>
              <a:t>Temporal Dynamics</a:t>
            </a:r>
            <a:endParaRPr lang="en-US" sz="2400" dirty="0"/>
          </a:p>
        </p:txBody>
      </p:sp>
      <p:sp>
        <p:nvSpPr>
          <p:cNvPr id="14" name="Text 12"/>
          <p:cNvSpPr/>
          <p:nvPr/>
        </p:nvSpPr>
        <p:spPr>
          <a:xfrm>
            <a:off x="1112044" y="5911453"/>
            <a:ext cx="5832396" cy="725805"/>
          </a:xfrm>
          <a:prstGeom prst="rect">
            <a:avLst/>
          </a:prstGeom>
          <a:noFill/>
          <a:ln/>
        </p:spPr>
        <p:txBody>
          <a:bodyPr wrap="square" lIns="0" tIns="0" rIns="0" bIns="0" rtlCol="0" anchor="t"/>
          <a:lstStyle/>
          <a:p>
            <a:pPr marL="0" indent="0" algn="l">
              <a:lnSpc>
                <a:spcPts val="2850"/>
              </a:lnSpc>
              <a:buNone/>
            </a:pPr>
            <a:r>
              <a:rPr lang="en-US" dirty="0">
                <a:solidFill>
                  <a:srgbClr val="454240"/>
                </a:solidFill>
                <a:latin typeface="DM Sans" pitchFamily="34" charset="0"/>
                <a:ea typeface="DM Sans" pitchFamily="34" charset="-122"/>
                <a:cs typeface="DM Sans" pitchFamily="34" charset="-120"/>
              </a:rPr>
              <a:t>How do seasonal trends affect product/content interactions, and when does purchase activity peak?</a:t>
            </a:r>
            <a:endParaRPr lang="en-US" dirty="0"/>
          </a:p>
        </p:txBody>
      </p:sp>
      <p:sp>
        <p:nvSpPr>
          <p:cNvPr id="15" name="Shape 13"/>
          <p:cNvSpPr/>
          <p:nvPr/>
        </p:nvSpPr>
        <p:spPr>
          <a:xfrm>
            <a:off x="7428548" y="5163741"/>
            <a:ext cx="6408063" cy="1730812"/>
          </a:xfrm>
          <a:prstGeom prst="roundRect">
            <a:avLst>
              <a:gd name="adj" fmla="val 5504"/>
            </a:avLst>
          </a:prstGeom>
          <a:solidFill>
            <a:srgbClr val="FFFDFA"/>
          </a:solidFill>
          <a:ln w="30480">
            <a:solidFill>
              <a:srgbClr val="DDD3BA"/>
            </a:solidFill>
            <a:prstDash val="solid"/>
          </a:ln>
        </p:spPr>
      </p:sp>
      <p:sp>
        <p:nvSpPr>
          <p:cNvPr id="16" name="Shape 14"/>
          <p:cNvSpPr/>
          <p:nvPr/>
        </p:nvSpPr>
        <p:spPr>
          <a:xfrm>
            <a:off x="7428548" y="5163741"/>
            <a:ext cx="60960" cy="1730812"/>
          </a:xfrm>
          <a:prstGeom prst="roundRect">
            <a:avLst>
              <a:gd name="adj" fmla="val 156279"/>
            </a:avLst>
          </a:prstGeom>
          <a:solidFill>
            <a:srgbClr val="B88E23"/>
          </a:solidFill>
          <a:ln/>
        </p:spPr>
      </p:sp>
      <p:sp>
        <p:nvSpPr>
          <p:cNvPr id="17" name="Text 15"/>
          <p:cNvSpPr/>
          <p:nvPr/>
        </p:nvSpPr>
        <p:spPr>
          <a:xfrm>
            <a:off x="7746802" y="5421035"/>
            <a:ext cx="3920133" cy="354330"/>
          </a:xfrm>
          <a:prstGeom prst="rect">
            <a:avLst/>
          </a:prstGeom>
          <a:noFill/>
          <a:ln/>
        </p:spPr>
        <p:txBody>
          <a:bodyPr wrap="none" lIns="0" tIns="0" rIns="0" bIns="0" rtlCol="0" anchor="t"/>
          <a:lstStyle/>
          <a:p>
            <a:pPr marL="0" indent="0" algn="l">
              <a:lnSpc>
                <a:spcPts val="2750"/>
              </a:lnSpc>
              <a:buNone/>
            </a:pPr>
            <a:r>
              <a:rPr lang="en-US" sz="2400" dirty="0">
                <a:solidFill>
                  <a:srgbClr val="454240"/>
                </a:solidFill>
                <a:latin typeface="Libre Baskerville" pitchFamily="34" charset="0"/>
                <a:ea typeface="Libre Baskerville" pitchFamily="34" charset="-122"/>
                <a:cs typeface="Libre Baskerville" pitchFamily="34" charset="-120"/>
              </a:rPr>
              <a:t>Conversion &amp; Transactions</a:t>
            </a:r>
            <a:endParaRPr lang="en-US" sz="2400" dirty="0"/>
          </a:p>
        </p:txBody>
      </p:sp>
      <p:sp>
        <p:nvSpPr>
          <p:cNvPr id="18" name="Text 16"/>
          <p:cNvSpPr/>
          <p:nvPr/>
        </p:nvSpPr>
        <p:spPr>
          <a:xfrm>
            <a:off x="7746802" y="5911453"/>
            <a:ext cx="5832515" cy="725805"/>
          </a:xfrm>
          <a:prstGeom prst="rect">
            <a:avLst/>
          </a:prstGeom>
          <a:noFill/>
          <a:ln/>
        </p:spPr>
        <p:txBody>
          <a:bodyPr wrap="square" lIns="0" tIns="0" rIns="0" bIns="0" rtlCol="0" anchor="t"/>
          <a:lstStyle/>
          <a:p>
            <a:pPr marL="0" indent="0" algn="l">
              <a:lnSpc>
                <a:spcPts val="2850"/>
              </a:lnSpc>
              <a:buNone/>
            </a:pPr>
            <a:r>
              <a:rPr lang="en-US" dirty="0">
                <a:solidFill>
                  <a:srgbClr val="454240"/>
                </a:solidFill>
                <a:latin typeface="DM Sans" pitchFamily="34" charset="0"/>
                <a:ea typeface="DM Sans" pitchFamily="34" charset="-122"/>
                <a:cs typeface="DM Sans" pitchFamily="34" charset="-120"/>
              </a:rPr>
              <a:t>What is the visitor-to-purchase conversion rate, and what are the total transactions over time?</a:t>
            </a:r>
            <a:endParaRPr lang="en-US"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2056"/>
            <a:ext cx="12194846" cy="708779"/>
          </a:xfrm>
          <a:prstGeom prst="rect">
            <a:avLst/>
          </a:prstGeom>
          <a:noFill/>
          <a:ln/>
        </p:spPr>
        <p:txBody>
          <a:bodyPr wrap="none" lIns="0" tIns="0" rIns="0" bIns="0" rtlCol="0" anchor="t"/>
          <a:lstStyle/>
          <a:p>
            <a:pPr marL="0" indent="0" algn="l">
              <a:lnSpc>
                <a:spcPts val="5550"/>
              </a:lnSpc>
              <a:buNone/>
            </a:pPr>
            <a:r>
              <a:rPr lang="en-US" sz="4800" dirty="0">
                <a:solidFill>
                  <a:srgbClr val="5C4E3D"/>
                </a:solidFill>
                <a:latin typeface="Libre Baskerville" pitchFamily="34" charset="0"/>
                <a:ea typeface="Libre Baskerville" pitchFamily="34" charset="-122"/>
                <a:cs typeface="Libre Baskerville" pitchFamily="34" charset="-120"/>
              </a:rPr>
              <a:t>Methodology: </a:t>
            </a:r>
            <a:r>
              <a:rPr lang="en-US" sz="4800" dirty="0">
                <a:solidFill>
                  <a:srgbClr val="B88E23"/>
                </a:solidFill>
                <a:latin typeface="Libre Baskerville" pitchFamily="34" charset="0"/>
                <a:ea typeface="Libre Baskerville" pitchFamily="34" charset="-122"/>
                <a:cs typeface="Libre Baskerville" pitchFamily="34" charset="-120"/>
              </a:rPr>
              <a:t>Anomaly Detection</a:t>
            </a:r>
            <a:endParaRPr lang="en-US" sz="4800" dirty="0"/>
          </a:p>
        </p:txBody>
      </p:sp>
      <p:pic>
        <p:nvPicPr>
          <p:cNvPr id="3" name="Image 0" descr="preencoded.png"/>
          <p:cNvPicPr>
            <a:picLocks noChangeAspect="1"/>
          </p:cNvPicPr>
          <p:nvPr/>
        </p:nvPicPr>
        <p:blipFill>
          <a:blip r:embed="rId3"/>
          <a:stretch>
            <a:fillRect/>
          </a:stretch>
        </p:blipFill>
        <p:spPr>
          <a:xfrm>
            <a:off x="793790" y="2039541"/>
            <a:ext cx="566976" cy="566976"/>
          </a:xfrm>
          <a:prstGeom prst="rect">
            <a:avLst/>
          </a:prstGeom>
        </p:spPr>
      </p:pic>
      <p:sp>
        <p:nvSpPr>
          <p:cNvPr id="4" name="Text 1"/>
          <p:cNvSpPr/>
          <p:nvPr/>
        </p:nvSpPr>
        <p:spPr>
          <a:xfrm>
            <a:off x="793790" y="28900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Purpose</a:t>
            </a:r>
            <a:endParaRPr lang="en-US" sz="2200" dirty="0"/>
          </a:p>
        </p:txBody>
      </p:sp>
      <p:sp>
        <p:nvSpPr>
          <p:cNvPr id="5" name="Text 2"/>
          <p:cNvSpPr/>
          <p:nvPr/>
        </p:nvSpPr>
        <p:spPr>
          <a:xfrm>
            <a:off x="793790" y="3380423"/>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To identify unusual user behaviors, which could indicate bots, fraudulent activity, or highly atypical user journeys.</a:t>
            </a:r>
            <a:endParaRPr lang="en-US" sz="1750" dirty="0"/>
          </a:p>
        </p:txBody>
      </p:sp>
      <p:pic>
        <p:nvPicPr>
          <p:cNvPr id="6" name="Image 1" descr="preencoded.png"/>
          <p:cNvPicPr>
            <a:picLocks noChangeAspect="1"/>
          </p:cNvPicPr>
          <p:nvPr/>
        </p:nvPicPr>
        <p:blipFill>
          <a:blip r:embed="rId4"/>
          <a:stretch>
            <a:fillRect/>
          </a:stretch>
        </p:blipFill>
        <p:spPr>
          <a:xfrm>
            <a:off x="7456884" y="2039541"/>
            <a:ext cx="566976" cy="566976"/>
          </a:xfrm>
          <a:prstGeom prst="rect">
            <a:avLst/>
          </a:prstGeom>
        </p:spPr>
      </p:pic>
      <p:sp>
        <p:nvSpPr>
          <p:cNvPr id="7" name="Text 3"/>
          <p:cNvSpPr/>
          <p:nvPr/>
        </p:nvSpPr>
        <p:spPr>
          <a:xfrm>
            <a:off x="7456884" y="28900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Method</a:t>
            </a:r>
            <a:endParaRPr lang="en-US" sz="2200" dirty="0"/>
          </a:p>
        </p:txBody>
      </p:sp>
      <p:sp>
        <p:nvSpPr>
          <p:cNvPr id="8" name="Text 4"/>
          <p:cNvSpPr/>
          <p:nvPr/>
        </p:nvSpPr>
        <p:spPr>
          <a:xfrm>
            <a:off x="7456884" y="3380423"/>
            <a:ext cx="6379726"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Utilizing the </a:t>
            </a:r>
            <a:r>
              <a:rPr lang="en-US" sz="1750" b="1" dirty="0">
                <a:solidFill>
                  <a:srgbClr val="454240"/>
                </a:solidFill>
                <a:latin typeface="DM Sans" pitchFamily="34" charset="0"/>
                <a:ea typeface="DM Sans" pitchFamily="34" charset="-122"/>
                <a:cs typeface="DM Sans" pitchFamily="34" charset="-120"/>
              </a:rPr>
              <a:t>Isolation Forest</a:t>
            </a:r>
            <a:r>
              <a:rPr lang="en-US" sz="1750" dirty="0">
                <a:solidFill>
                  <a:srgbClr val="454240"/>
                </a:solidFill>
                <a:latin typeface="DM Sans" pitchFamily="34" charset="0"/>
                <a:ea typeface="DM Sans" pitchFamily="34" charset="-122"/>
                <a:cs typeface="DM Sans" pitchFamily="34" charset="-120"/>
              </a:rPr>
              <a:t> model, a powerful unsupervised learning algorithm well-suited for outlier detection in high-dimensional datasets.</a:t>
            </a:r>
            <a:endParaRPr lang="en-US" sz="1750" dirty="0"/>
          </a:p>
        </p:txBody>
      </p:sp>
      <p:pic>
        <p:nvPicPr>
          <p:cNvPr id="9" name="Image 2" descr="preencoded.png"/>
          <p:cNvPicPr>
            <a:picLocks noChangeAspect="1"/>
          </p:cNvPicPr>
          <p:nvPr/>
        </p:nvPicPr>
        <p:blipFill>
          <a:blip r:embed="rId5"/>
          <a:stretch>
            <a:fillRect/>
          </a:stretch>
        </p:blipFill>
        <p:spPr>
          <a:xfrm>
            <a:off x="793790" y="4922758"/>
            <a:ext cx="566976" cy="566976"/>
          </a:xfrm>
          <a:prstGeom prst="rect">
            <a:avLst/>
          </a:prstGeom>
        </p:spPr>
      </p:pic>
      <p:sp>
        <p:nvSpPr>
          <p:cNvPr id="10" name="Text 5"/>
          <p:cNvSpPr/>
          <p:nvPr/>
        </p:nvSpPr>
        <p:spPr>
          <a:xfrm>
            <a:off x="793790"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Key Features</a:t>
            </a:r>
            <a:endParaRPr lang="en-US" sz="2200" dirty="0"/>
          </a:p>
        </p:txBody>
      </p:sp>
      <p:sp>
        <p:nvSpPr>
          <p:cNvPr id="11" name="Text 6"/>
          <p:cNvSpPr/>
          <p:nvPr/>
        </p:nvSpPr>
        <p:spPr>
          <a:xfrm>
            <a:off x="793790" y="6263640"/>
            <a:ext cx="6379607"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Focused on aggregated user metrics: total number of events, average time spent per session, and unique item interactions per user.</a:t>
            </a:r>
            <a:endParaRPr lang="en-US" sz="1750" dirty="0"/>
          </a:p>
        </p:txBody>
      </p:sp>
      <p:pic>
        <p:nvPicPr>
          <p:cNvPr id="12" name="Image 3" descr="preencoded.png"/>
          <p:cNvPicPr>
            <a:picLocks noChangeAspect="1"/>
          </p:cNvPicPr>
          <p:nvPr/>
        </p:nvPicPr>
        <p:blipFill>
          <a:blip r:embed="rId6"/>
          <a:stretch>
            <a:fillRect/>
          </a:stretch>
        </p:blipFill>
        <p:spPr>
          <a:xfrm>
            <a:off x="7456884" y="4922758"/>
            <a:ext cx="566976" cy="566976"/>
          </a:xfrm>
          <a:prstGeom prst="rect">
            <a:avLst/>
          </a:prstGeom>
        </p:spPr>
      </p:pic>
      <p:sp>
        <p:nvSpPr>
          <p:cNvPr id="13" name="Text 7"/>
          <p:cNvSpPr/>
          <p:nvPr/>
        </p:nvSpPr>
        <p:spPr>
          <a:xfrm>
            <a:off x="7456884"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Outcome</a:t>
            </a:r>
            <a:endParaRPr lang="en-US" sz="2200" dirty="0"/>
          </a:p>
        </p:txBody>
      </p:sp>
      <p:sp>
        <p:nvSpPr>
          <p:cNvPr id="14" name="Text 8"/>
          <p:cNvSpPr/>
          <p:nvPr/>
        </p:nvSpPr>
        <p:spPr>
          <a:xfrm>
            <a:off x="7456884" y="6263640"/>
            <a:ext cx="6379726"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Successful identification of 7.63% abnormal users, enabling targeted interventions for security measures or customized user experiences.</a:t>
            </a:r>
            <a:endParaRPr lang="en-US" sz="1750" dirty="0"/>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2511" y="272328"/>
            <a:ext cx="11310461" cy="695920"/>
          </a:xfrm>
          <a:prstGeom prst="rect">
            <a:avLst/>
          </a:prstGeom>
          <a:noFill/>
          <a:ln/>
        </p:spPr>
        <p:txBody>
          <a:bodyPr wrap="none" lIns="0" tIns="0" rIns="0" bIns="0" rtlCol="0" anchor="t"/>
          <a:lstStyle/>
          <a:p>
            <a:pPr marL="0" indent="0" algn="l">
              <a:lnSpc>
                <a:spcPts val="5450"/>
              </a:lnSpc>
              <a:buNone/>
            </a:pPr>
            <a:r>
              <a:rPr lang="en-US" sz="4800" dirty="0">
                <a:solidFill>
                  <a:srgbClr val="5C4E3D"/>
                </a:solidFill>
                <a:latin typeface="Libre Baskerville" pitchFamily="34" charset="0"/>
                <a:ea typeface="Libre Baskerville" pitchFamily="34" charset="-122"/>
                <a:cs typeface="Libre Baskerville" pitchFamily="34" charset="-120"/>
              </a:rPr>
              <a:t>Methodology: </a:t>
            </a:r>
            <a:r>
              <a:rPr lang="en-US" sz="4800" dirty="0">
                <a:solidFill>
                  <a:srgbClr val="B88E23"/>
                </a:solidFill>
                <a:latin typeface="Libre Baskerville" pitchFamily="34" charset="0"/>
                <a:ea typeface="Libre Baskerville" pitchFamily="34" charset="-122"/>
                <a:cs typeface="Libre Baskerville" pitchFamily="34" charset="-120"/>
              </a:rPr>
              <a:t>Item Property Prediction</a:t>
            </a:r>
            <a:endParaRPr lang="en-US" sz="4800" dirty="0">
              <a:solidFill>
                <a:srgbClr val="B88E23"/>
              </a:solidFill>
            </a:endParaRPr>
          </a:p>
        </p:txBody>
      </p:sp>
      <p:sp>
        <p:nvSpPr>
          <p:cNvPr id="4" name="Text 2"/>
          <p:cNvSpPr/>
          <p:nvPr/>
        </p:nvSpPr>
        <p:spPr>
          <a:xfrm>
            <a:off x="862511" y="1957718"/>
            <a:ext cx="6264235" cy="1781175"/>
          </a:xfrm>
          <a:prstGeom prst="rect">
            <a:avLst/>
          </a:prstGeom>
          <a:noFill/>
          <a:ln/>
        </p:spPr>
        <p:txBody>
          <a:bodyPr wrap="square" lIns="0" tIns="0" rIns="0" bIns="0" rtlCol="0" anchor="t"/>
          <a:lstStyle/>
          <a:p>
            <a:pPr marL="0" indent="0" algn="l">
              <a:lnSpc>
                <a:spcPts val="2800"/>
              </a:lnSpc>
              <a:buNone/>
            </a:pPr>
            <a:r>
              <a:rPr lang="en-US" sz="1750" dirty="0">
                <a:solidFill>
                  <a:srgbClr val="454240"/>
                </a:solidFill>
                <a:latin typeface="DM Sans" pitchFamily="34" charset="0"/>
                <a:ea typeface="DM Sans" pitchFamily="34" charset="-122"/>
                <a:cs typeface="DM Sans" pitchFamily="34" charset="-120"/>
              </a:rPr>
              <a:t>Our objective was to infer specific item properties (e.g., </a:t>
            </a:r>
            <a:r>
              <a:rPr lang="en-US" sz="1750" dirty="0" err="1">
                <a:solidFill>
                  <a:srgbClr val="454240"/>
                </a:solidFill>
                <a:latin typeface="DM Sans" pitchFamily="34" charset="0"/>
                <a:ea typeface="DM Sans" pitchFamily="34" charset="-122"/>
                <a:cs typeface="DM Sans" pitchFamily="34" charset="-120"/>
              </a:rPr>
              <a:t>categoryid</a:t>
            </a:r>
            <a:r>
              <a:rPr lang="en-US" sz="1750" dirty="0">
                <a:solidFill>
                  <a:srgbClr val="454240"/>
                </a:solidFill>
                <a:latin typeface="DM Sans" pitchFamily="34" charset="0"/>
                <a:ea typeface="DM Sans" pitchFamily="34" charset="-122"/>
                <a:cs typeface="DM Sans" pitchFamily="34" charset="-120"/>
              </a:rPr>
              <a:t>, and available) within 'addtocart' events by leveraging known properties from preceding 'view' events for the same user or session. This enriches our understanding of the user's intent even when direct property data is absent.</a:t>
            </a:r>
            <a:endParaRPr lang="en-US" sz="1750" dirty="0"/>
          </a:p>
        </p:txBody>
      </p:sp>
      <p:sp>
        <p:nvSpPr>
          <p:cNvPr id="5" name="Text 3"/>
          <p:cNvSpPr/>
          <p:nvPr/>
        </p:nvSpPr>
        <p:spPr>
          <a:xfrm>
            <a:off x="862511" y="4340711"/>
            <a:ext cx="2783681" cy="347901"/>
          </a:xfrm>
          <a:prstGeom prst="rect">
            <a:avLst/>
          </a:prstGeom>
          <a:noFill/>
          <a:ln/>
        </p:spPr>
        <p:txBody>
          <a:bodyPr wrap="none" lIns="0" tIns="0" rIns="0" bIns="0" rtlCol="0" anchor="t"/>
          <a:lstStyle/>
          <a:p>
            <a:pPr marL="0" indent="0" algn="l">
              <a:lnSpc>
                <a:spcPts val="2700"/>
              </a:lnSpc>
              <a:buNone/>
            </a:pPr>
            <a:r>
              <a:rPr lang="en-US" sz="2150" dirty="0">
                <a:solidFill>
                  <a:srgbClr val="5C4E3D"/>
                </a:solidFill>
                <a:latin typeface="Libre Baskerville" pitchFamily="34" charset="0"/>
                <a:ea typeface="Libre Baskerville" pitchFamily="34" charset="-122"/>
                <a:cs typeface="Libre Baskerville" pitchFamily="34" charset="-120"/>
              </a:rPr>
              <a:t>Models Utilized:</a:t>
            </a:r>
            <a:endParaRPr lang="en-US" sz="2150" dirty="0"/>
          </a:p>
        </p:txBody>
      </p:sp>
      <p:sp>
        <p:nvSpPr>
          <p:cNvPr id="6" name="Text 4"/>
          <p:cNvSpPr/>
          <p:nvPr/>
        </p:nvSpPr>
        <p:spPr>
          <a:xfrm>
            <a:off x="862511" y="4911259"/>
            <a:ext cx="6264235" cy="356235"/>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454240"/>
                </a:solidFill>
                <a:latin typeface="DM Sans" pitchFamily="34" charset="0"/>
                <a:ea typeface="DM Sans" pitchFamily="34" charset="-122"/>
                <a:cs typeface="DM Sans" pitchFamily="34" charset="-120"/>
              </a:rPr>
              <a:t>RandomForest Classifier</a:t>
            </a:r>
            <a:endParaRPr lang="en-US" sz="1750" dirty="0"/>
          </a:p>
        </p:txBody>
      </p:sp>
      <p:sp>
        <p:nvSpPr>
          <p:cNvPr id="7" name="Text 5"/>
          <p:cNvSpPr/>
          <p:nvPr/>
        </p:nvSpPr>
        <p:spPr>
          <a:xfrm>
            <a:off x="862511" y="5345360"/>
            <a:ext cx="6264235" cy="356235"/>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454240"/>
                </a:solidFill>
                <a:latin typeface="DM Sans" pitchFamily="34" charset="0"/>
                <a:ea typeface="DM Sans" pitchFamily="34" charset="-122"/>
                <a:cs typeface="DM Sans" pitchFamily="34" charset="-120"/>
              </a:rPr>
              <a:t>LightGBM</a:t>
            </a:r>
            <a:endParaRPr lang="en-US" sz="1750" dirty="0"/>
          </a:p>
        </p:txBody>
      </p:sp>
      <p:sp>
        <p:nvSpPr>
          <p:cNvPr id="8" name="Text 6"/>
          <p:cNvSpPr/>
          <p:nvPr/>
        </p:nvSpPr>
        <p:spPr>
          <a:xfrm>
            <a:off x="862511" y="5779462"/>
            <a:ext cx="6264235" cy="356235"/>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454240"/>
                </a:solidFill>
                <a:latin typeface="DM Sans" pitchFamily="34" charset="0"/>
                <a:ea typeface="DM Sans" pitchFamily="34" charset="-122"/>
                <a:cs typeface="DM Sans" pitchFamily="34" charset="-120"/>
              </a:rPr>
              <a:t>TNN (Tabular Neural Network)</a:t>
            </a:r>
            <a:endParaRPr lang="en-US" sz="1750" dirty="0"/>
          </a:p>
        </p:txBody>
      </p:sp>
      <p:sp>
        <p:nvSpPr>
          <p:cNvPr id="9" name="Text 7"/>
          <p:cNvSpPr/>
          <p:nvPr/>
        </p:nvSpPr>
        <p:spPr>
          <a:xfrm>
            <a:off x="862511" y="6213564"/>
            <a:ext cx="6264235" cy="356235"/>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454240"/>
                </a:solidFill>
                <a:latin typeface="DM Sans" pitchFamily="34" charset="0"/>
                <a:ea typeface="DM Sans" pitchFamily="34" charset="-122"/>
                <a:cs typeface="DM Sans" pitchFamily="34" charset="-120"/>
              </a:rPr>
              <a:t>XGBoost</a:t>
            </a:r>
            <a:endParaRPr lang="en-US" sz="1750" dirty="0"/>
          </a:p>
        </p:txBody>
      </p:sp>
      <p:pic>
        <p:nvPicPr>
          <p:cNvPr id="10" name="Image 0" descr="preencoded.png"/>
          <p:cNvPicPr>
            <a:picLocks noChangeAspect="1"/>
          </p:cNvPicPr>
          <p:nvPr/>
        </p:nvPicPr>
        <p:blipFill>
          <a:blip r:embed="rId3"/>
          <a:stretch>
            <a:fillRect/>
          </a:stretch>
        </p:blipFill>
        <p:spPr>
          <a:xfrm>
            <a:off x="8093166" y="1684145"/>
            <a:ext cx="4973424" cy="3970680"/>
          </a:xfrm>
          <a:prstGeom prst="rect">
            <a:avLst/>
          </a:prstGeom>
        </p:spPr>
      </p:pic>
      <p:sp>
        <p:nvSpPr>
          <p:cNvPr id="11" name="Text 8"/>
          <p:cNvSpPr/>
          <p:nvPr/>
        </p:nvSpPr>
        <p:spPr>
          <a:xfrm>
            <a:off x="8093167" y="5925773"/>
            <a:ext cx="4973424" cy="1991748"/>
          </a:xfrm>
          <a:prstGeom prst="rect">
            <a:avLst/>
          </a:prstGeom>
          <a:noFill/>
          <a:ln/>
        </p:spPr>
        <p:txBody>
          <a:bodyPr wrap="square" lIns="0" tIns="0" rIns="0" bIns="0" rtlCol="0" anchor="t"/>
          <a:lstStyle/>
          <a:p>
            <a:pPr marL="0" indent="0" algn="l">
              <a:lnSpc>
                <a:spcPts val="2800"/>
              </a:lnSpc>
              <a:buNone/>
            </a:pPr>
            <a:r>
              <a:rPr lang="en-US" sz="1750" dirty="0">
                <a:solidFill>
                  <a:srgbClr val="454240"/>
                </a:solidFill>
                <a:latin typeface="DM Sans" pitchFamily="34" charset="0"/>
                <a:ea typeface="DM Sans" pitchFamily="34" charset="-122"/>
                <a:cs typeface="DM Sans" pitchFamily="34" charset="-120"/>
              </a:rPr>
              <a:t>The models were trained on comprehensive visitor viewing behavior features, allowing us to predict the most likely item properties, thereby enhancing the dataset for more accurate recommendation systems.</a:t>
            </a:r>
            <a:endParaRPr lang="en-US" sz="1750" dirty="0"/>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3073" y="479585"/>
            <a:ext cx="10367367" cy="552212"/>
          </a:xfrm>
          <a:prstGeom prst="rect">
            <a:avLst/>
          </a:prstGeom>
          <a:noFill/>
          <a:ln/>
        </p:spPr>
        <p:txBody>
          <a:bodyPr wrap="none" lIns="0" tIns="0" rIns="0" bIns="0" rtlCol="0" anchor="t"/>
          <a:lstStyle/>
          <a:p>
            <a:pPr marL="0" indent="0" algn="l">
              <a:lnSpc>
                <a:spcPts val="4300"/>
              </a:lnSpc>
              <a:buNone/>
            </a:pPr>
            <a:r>
              <a:rPr lang="en-US" sz="4400" dirty="0">
                <a:solidFill>
                  <a:srgbClr val="5C4E3D"/>
                </a:solidFill>
                <a:latin typeface="Libre Baskerville" pitchFamily="34" charset="0"/>
                <a:ea typeface="Libre Baskerville" pitchFamily="34" charset="-122"/>
                <a:cs typeface="Libre Baskerville" pitchFamily="34" charset="-120"/>
              </a:rPr>
              <a:t>Methodology: </a:t>
            </a:r>
            <a:r>
              <a:rPr lang="en-US" sz="4400" dirty="0">
                <a:solidFill>
                  <a:srgbClr val="B88E23"/>
                </a:solidFill>
                <a:latin typeface="Libre Baskerville" pitchFamily="34" charset="0"/>
                <a:ea typeface="Libre Baskerville" pitchFamily="34" charset="-122"/>
                <a:cs typeface="Libre Baskerville" pitchFamily="34" charset="-120"/>
              </a:rPr>
              <a:t>User Segmentation</a:t>
            </a:r>
            <a:endParaRPr lang="en-US" sz="4400" dirty="0">
              <a:solidFill>
                <a:srgbClr val="B88E23"/>
              </a:solidFill>
            </a:endParaRPr>
          </a:p>
        </p:txBody>
      </p:sp>
      <p:sp>
        <p:nvSpPr>
          <p:cNvPr id="3" name="Text 1"/>
          <p:cNvSpPr/>
          <p:nvPr/>
        </p:nvSpPr>
        <p:spPr>
          <a:xfrm>
            <a:off x="1038106" y="1779032"/>
            <a:ext cx="12819221" cy="883444"/>
          </a:xfrm>
          <a:prstGeom prst="rect">
            <a:avLst/>
          </a:prstGeom>
          <a:noFill/>
          <a:ln/>
        </p:spPr>
        <p:txBody>
          <a:bodyPr wrap="square" lIns="0" tIns="0" rIns="0" bIns="0" rtlCol="0" anchor="t"/>
          <a:lstStyle/>
          <a:p>
            <a:pPr marL="0" indent="0" algn="l">
              <a:lnSpc>
                <a:spcPts val="3450"/>
              </a:lnSpc>
              <a:buNone/>
            </a:pPr>
            <a:r>
              <a:rPr lang="en-US" sz="2750" dirty="0">
                <a:solidFill>
                  <a:srgbClr val="5C4E3D"/>
                </a:solidFill>
                <a:latin typeface="Libre Baskerville" pitchFamily="34" charset="0"/>
                <a:ea typeface="Libre Baskerville" pitchFamily="34" charset="-122"/>
                <a:cs typeface="Libre Baskerville" pitchFamily="34" charset="-120"/>
              </a:rPr>
              <a:t>"Understanding our diverse user base is key to personalized engagement."</a:t>
            </a:r>
            <a:endParaRPr lang="en-US" sz="2750" dirty="0"/>
          </a:p>
        </p:txBody>
      </p:sp>
      <p:sp>
        <p:nvSpPr>
          <p:cNvPr id="4" name="Shape 2"/>
          <p:cNvSpPr/>
          <p:nvPr/>
        </p:nvSpPr>
        <p:spPr>
          <a:xfrm>
            <a:off x="773073" y="1513999"/>
            <a:ext cx="22860" cy="1413510"/>
          </a:xfrm>
          <a:prstGeom prst="rect">
            <a:avLst/>
          </a:prstGeom>
          <a:solidFill>
            <a:srgbClr val="B88E23"/>
          </a:solidFill>
          <a:ln/>
        </p:spPr>
      </p:sp>
      <p:sp>
        <p:nvSpPr>
          <p:cNvPr id="5" name="Shape 3"/>
          <p:cNvSpPr/>
          <p:nvPr/>
        </p:nvSpPr>
        <p:spPr>
          <a:xfrm>
            <a:off x="773073" y="3126224"/>
            <a:ext cx="6453783" cy="2159079"/>
          </a:xfrm>
          <a:prstGeom prst="roundRect">
            <a:avLst>
              <a:gd name="adj" fmla="val 3438"/>
            </a:avLst>
          </a:prstGeom>
          <a:solidFill>
            <a:srgbClr val="FFFDFA"/>
          </a:solidFill>
          <a:ln w="22860">
            <a:solidFill>
              <a:srgbClr val="DDD3BA"/>
            </a:solidFill>
            <a:prstDash val="solid"/>
          </a:ln>
        </p:spPr>
      </p:sp>
      <p:sp>
        <p:nvSpPr>
          <p:cNvPr id="6" name="Shape 4"/>
          <p:cNvSpPr/>
          <p:nvPr/>
        </p:nvSpPr>
        <p:spPr>
          <a:xfrm>
            <a:off x="795933" y="3149084"/>
            <a:ext cx="6408063" cy="530066"/>
          </a:xfrm>
          <a:prstGeom prst="roundRect">
            <a:avLst>
              <a:gd name="adj" fmla="val 8827"/>
            </a:avLst>
          </a:prstGeom>
          <a:solidFill>
            <a:srgbClr val="F7EDD4"/>
          </a:solidFill>
          <a:ln/>
        </p:spPr>
      </p:sp>
      <p:sp>
        <p:nvSpPr>
          <p:cNvPr id="7" name="Text 5"/>
          <p:cNvSpPr/>
          <p:nvPr/>
        </p:nvSpPr>
        <p:spPr>
          <a:xfrm>
            <a:off x="3867388" y="3244691"/>
            <a:ext cx="265033" cy="331232"/>
          </a:xfrm>
          <a:prstGeom prst="rect">
            <a:avLst/>
          </a:prstGeom>
          <a:noFill/>
          <a:ln/>
        </p:spPr>
        <p:txBody>
          <a:bodyPr wrap="none" lIns="0" tIns="0" rIns="0" bIns="0" rtlCol="0" anchor="t"/>
          <a:lstStyle/>
          <a:p>
            <a:pPr marL="0" indent="0" algn="l">
              <a:lnSpc>
                <a:spcPts val="2050"/>
              </a:lnSpc>
              <a:buNone/>
            </a:pPr>
            <a:r>
              <a:rPr lang="en-US" sz="2050" dirty="0">
                <a:solidFill>
                  <a:srgbClr val="454240"/>
                </a:solidFill>
                <a:latin typeface="Libre Baskerville" pitchFamily="34" charset="0"/>
                <a:ea typeface="Libre Baskerville" pitchFamily="34" charset="-122"/>
                <a:cs typeface="Libre Baskerville" pitchFamily="34" charset="-120"/>
              </a:rPr>
              <a:t>1</a:t>
            </a:r>
            <a:endParaRPr lang="en-US" sz="2050" dirty="0"/>
          </a:p>
        </p:txBody>
      </p:sp>
      <p:sp>
        <p:nvSpPr>
          <p:cNvPr id="8" name="Text 6"/>
          <p:cNvSpPr/>
          <p:nvPr/>
        </p:nvSpPr>
        <p:spPr>
          <a:xfrm>
            <a:off x="972622" y="3855839"/>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Purpose</a:t>
            </a:r>
            <a:endParaRPr lang="en-US" sz="1700" dirty="0"/>
          </a:p>
        </p:txBody>
      </p:sp>
      <p:sp>
        <p:nvSpPr>
          <p:cNvPr id="9" name="Text 7"/>
          <p:cNvSpPr/>
          <p:nvPr/>
        </p:nvSpPr>
        <p:spPr>
          <a:xfrm>
            <a:off x="972622" y="4237792"/>
            <a:ext cx="6054685" cy="847963"/>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To group users with similar interaction patterns and behavioral traits into distinct segments. This enables tailored marketing strategies and product adjustments.</a:t>
            </a:r>
            <a:endParaRPr lang="en-US" sz="1350" dirty="0"/>
          </a:p>
        </p:txBody>
      </p:sp>
      <p:sp>
        <p:nvSpPr>
          <p:cNvPr id="10" name="Shape 8"/>
          <p:cNvSpPr/>
          <p:nvPr/>
        </p:nvSpPr>
        <p:spPr>
          <a:xfrm>
            <a:off x="7403544" y="3126224"/>
            <a:ext cx="6453783" cy="2159079"/>
          </a:xfrm>
          <a:prstGeom prst="roundRect">
            <a:avLst>
              <a:gd name="adj" fmla="val 3438"/>
            </a:avLst>
          </a:prstGeom>
          <a:solidFill>
            <a:srgbClr val="FFFDFA"/>
          </a:solidFill>
          <a:ln w="22860">
            <a:solidFill>
              <a:srgbClr val="DDD3BA"/>
            </a:solidFill>
            <a:prstDash val="solid"/>
          </a:ln>
        </p:spPr>
      </p:sp>
      <p:sp>
        <p:nvSpPr>
          <p:cNvPr id="11" name="Shape 9"/>
          <p:cNvSpPr/>
          <p:nvPr/>
        </p:nvSpPr>
        <p:spPr>
          <a:xfrm>
            <a:off x="7426404" y="3149084"/>
            <a:ext cx="6408063" cy="530066"/>
          </a:xfrm>
          <a:prstGeom prst="roundRect">
            <a:avLst>
              <a:gd name="adj" fmla="val 8827"/>
            </a:avLst>
          </a:prstGeom>
          <a:solidFill>
            <a:srgbClr val="F7EDD4"/>
          </a:solidFill>
          <a:ln/>
        </p:spPr>
      </p:sp>
      <p:sp>
        <p:nvSpPr>
          <p:cNvPr id="12" name="Text 10"/>
          <p:cNvSpPr/>
          <p:nvPr/>
        </p:nvSpPr>
        <p:spPr>
          <a:xfrm>
            <a:off x="10497860" y="3244691"/>
            <a:ext cx="265033" cy="331232"/>
          </a:xfrm>
          <a:prstGeom prst="rect">
            <a:avLst/>
          </a:prstGeom>
          <a:noFill/>
          <a:ln/>
        </p:spPr>
        <p:txBody>
          <a:bodyPr wrap="none" lIns="0" tIns="0" rIns="0" bIns="0" rtlCol="0" anchor="t"/>
          <a:lstStyle/>
          <a:p>
            <a:pPr marL="0" indent="0" algn="l">
              <a:lnSpc>
                <a:spcPts val="2050"/>
              </a:lnSpc>
              <a:buNone/>
            </a:pPr>
            <a:r>
              <a:rPr lang="en-US" sz="2050" dirty="0">
                <a:solidFill>
                  <a:srgbClr val="454240"/>
                </a:solidFill>
                <a:latin typeface="Libre Baskerville" pitchFamily="34" charset="0"/>
                <a:ea typeface="Libre Baskerville" pitchFamily="34" charset="-122"/>
                <a:cs typeface="Libre Baskerville" pitchFamily="34" charset="-120"/>
              </a:rPr>
              <a:t>2</a:t>
            </a:r>
            <a:endParaRPr lang="en-US" sz="2050" dirty="0"/>
          </a:p>
        </p:txBody>
      </p:sp>
      <p:sp>
        <p:nvSpPr>
          <p:cNvPr id="13" name="Text 11"/>
          <p:cNvSpPr/>
          <p:nvPr/>
        </p:nvSpPr>
        <p:spPr>
          <a:xfrm>
            <a:off x="7603093" y="3855839"/>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Methodology</a:t>
            </a:r>
            <a:endParaRPr lang="en-US" sz="1700" dirty="0"/>
          </a:p>
        </p:txBody>
      </p:sp>
      <p:sp>
        <p:nvSpPr>
          <p:cNvPr id="14" name="Text 12"/>
          <p:cNvSpPr/>
          <p:nvPr/>
        </p:nvSpPr>
        <p:spPr>
          <a:xfrm>
            <a:off x="7603093" y="4237792"/>
            <a:ext cx="6054685" cy="565309"/>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We employed </a:t>
            </a:r>
            <a:r>
              <a:rPr lang="en-US" sz="1350" b="1" dirty="0">
                <a:solidFill>
                  <a:srgbClr val="454240"/>
                </a:solidFill>
                <a:latin typeface="DM Sans" pitchFamily="34" charset="0"/>
                <a:ea typeface="DM Sans" pitchFamily="34" charset="-122"/>
                <a:cs typeface="DM Sans" pitchFamily="34" charset="-120"/>
              </a:rPr>
              <a:t>K-Means Clustering</a:t>
            </a:r>
            <a:r>
              <a:rPr lang="en-US" sz="1350" dirty="0">
                <a:solidFill>
                  <a:srgbClr val="454240"/>
                </a:solidFill>
                <a:latin typeface="DM Sans" pitchFamily="34" charset="0"/>
                <a:ea typeface="DM Sans" pitchFamily="34" charset="-122"/>
                <a:cs typeface="DM Sans" pitchFamily="34" charset="-120"/>
              </a:rPr>
              <a:t>, an unsupervised machine learning algorithm, which groups data points into a predefined number of clusters.</a:t>
            </a:r>
            <a:endParaRPr lang="en-US" sz="1350" dirty="0"/>
          </a:p>
        </p:txBody>
      </p:sp>
      <p:sp>
        <p:nvSpPr>
          <p:cNvPr id="15" name="Shape 13"/>
          <p:cNvSpPr/>
          <p:nvPr/>
        </p:nvSpPr>
        <p:spPr>
          <a:xfrm>
            <a:off x="773073" y="5461992"/>
            <a:ext cx="6453783" cy="2159079"/>
          </a:xfrm>
          <a:prstGeom prst="roundRect">
            <a:avLst>
              <a:gd name="adj" fmla="val 3438"/>
            </a:avLst>
          </a:prstGeom>
          <a:solidFill>
            <a:srgbClr val="FFFDFA"/>
          </a:solidFill>
          <a:ln w="22860">
            <a:solidFill>
              <a:srgbClr val="DDD3BA"/>
            </a:solidFill>
            <a:prstDash val="solid"/>
          </a:ln>
        </p:spPr>
      </p:sp>
      <p:sp>
        <p:nvSpPr>
          <p:cNvPr id="16" name="Shape 14"/>
          <p:cNvSpPr/>
          <p:nvPr/>
        </p:nvSpPr>
        <p:spPr>
          <a:xfrm>
            <a:off x="795933" y="5484852"/>
            <a:ext cx="6408063" cy="530066"/>
          </a:xfrm>
          <a:prstGeom prst="roundRect">
            <a:avLst>
              <a:gd name="adj" fmla="val 8827"/>
            </a:avLst>
          </a:prstGeom>
          <a:solidFill>
            <a:srgbClr val="F7EDD4"/>
          </a:solidFill>
          <a:ln/>
        </p:spPr>
      </p:sp>
      <p:sp>
        <p:nvSpPr>
          <p:cNvPr id="17" name="Text 15"/>
          <p:cNvSpPr/>
          <p:nvPr/>
        </p:nvSpPr>
        <p:spPr>
          <a:xfrm>
            <a:off x="3867388" y="5580459"/>
            <a:ext cx="265033" cy="331232"/>
          </a:xfrm>
          <a:prstGeom prst="rect">
            <a:avLst/>
          </a:prstGeom>
          <a:noFill/>
          <a:ln/>
        </p:spPr>
        <p:txBody>
          <a:bodyPr wrap="none" lIns="0" tIns="0" rIns="0" bIns="0" rtlCol="0" anchor="t"/>
          <a:lstStyle/>
          <a:p>
            <a:pPr marL="0" indent="0" algn="l">
              <a:lnSpc>
                <a:spcPts val="2050"/>
              </a:lnSpc>
              <a:buNone/>
            </a:pPr>
            <a:r>
              <a:rPr lang="en-US" sz="2050" dirty="0">
                <a:solidFill>
                  <a:srgbClr val="454240"/>
                </a:solidFill>
                <a:latin typeface="Libre Baskerville" pitchFamily="34" charset="0"/>
                <a:ea typeface="Libre Baskerville" pitchFamily="34" charset="-122"/>
                <a:cs typeface="Libre Baskerville" pitchFamily="34" charset="-120"/>
              </a:rPr>
              <a:t>3</a:t>
            </a:r>
            <a:endParaRPr lang="en-US" sz="2050" dirty="0"/>
          </a:p>
        </p:txBody>
      </p:sp>
      <p:sp>
        <p:nvSpPr>
          <p:cNvPr id="18" name="Text 16"/>
          <p:cNvSpPr/>
          <p:nvPr/>
        </p:nvSpPr>
        <p:spPr>
          <a:xfrm>
            <a:off x="972622" y="6191607"/>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Features</a:t>
            </a:r>
            <a:endParaRPr lang="en-US" sz="1700" dirty="0"/>
          </a:p>
        </p:txBody>
      </p:sp>
      <p:sp>
        <p:nvSpPr>
          <p:cNvPr id="19" name="Text 17"/>
          <p:cNvSpPr/>
          <p:nvPr/>
        </p:nvSpPr>
        <p:spPr>
          <a:xfrm>
            <a:off x="972622" y="6573560"/>
            <a:ext cx="6054685" cy="565309"/>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Leveraged a rich set of user behavior features derived from event logs, including frequency of visits, types of interactions, and pages viewed.</a:t>
            </a:r>
            <a:endParaRPr lang="en-US" sz="1350" dirty="0"/>
          </a:p>
        </p:txBody>
      </p:sp>
      <p:sp>
        <p:nvSpPr>
          <p:cNvPr id="20" name="Shape 18"/>
          <p:cNvSpPr/>
          <p:nvPr/>
        </p:nvSpPr>
        <p:spPr>
          <a:xfrm>
            <a:off x="7403544" y="5461992"/>
            <a:ext cx="6453783" cy="2159079"/>
          </a:xfrm>
          <a:prstGeom prst="roundRect">
            <a:avLst>
              <a:gd name="adj" fmla="val 3438"/>
            </a:avLst>
          </a:prstGeom>
          <a:solidFill>
            <a:srgbClr val="FFFDFA"/>
          </a:solidFill>
          <a:ln w="22860">
            <a:solidFill>
              <a:srgbClr val="DDD3BA"/>
            </a:solidFill>
            <a:prstDash val="solid"/>
          </a:ln>
        </p:spPr>
      </p:sp>
      <p:sp>
        <p:nvSpPr>
          <p:cNvPr id="21" name="Shape 19"/>
          <p:cNvSpPr/>
          <p:nvPr/>
        </p:nvSpPr>
        <p:spPr>
          <a:xfrm>
            <a:off x="7426404" y="5484852"/>
            <a:ext cx="6408063" cy="530066"/>
          </a:xfrm>
          <a:prstGeom prst="roundRect">
            <a:avLst>
              <a:gd name="adj" fmla="val 8827"/>
            </a:avLst>
          </a:prstGeom>
          <a:solidFill>
            <a:srgbClr val="F7EDD4"/>
          </a:solidFill>
          <a:ln/>
        </p:spPr>
      </p:sp>
      <p:sp>
        <p:nvSpPr>
          <p:cNvPr id="22" name="Text 20"/>
          <p:cNvSpPr/>
          <p:nvPr/>
        </p:nvSpPr>
        <p:spPr>
          <a:xfrm>
            <a:off x="10497860" y="5580459"/>
            <a:ext cx="265033" cy="331232"/>
          </a:xfrm>
          <a:prstGeom prst="rect">
            <a:avLst/>
          </a:prstGeom>
          <a:noFill/>
          <a:ln/>
        </p:spPr>
        <p:txBody>
          <a:bodyPr wrap="none" lIns="0" tIns="0" rIns="0" bIns="0" rtlCol="0" anchor="t"/>
          <a:lstStyle/>
          <a:p>
            <a:pPr marL="0" indent="0" algn="l">
              <a:lnSpc>
                <a:spcPts val="2050"/>
              </a:lnSpc>
              <a:buNone/>
            </a:pPr>
            <a:r>
              <a:rPr lang="en-US" sz="2050" dirty="0">
                <a:solidFill>
                  <a:srgbClr val="454240"/>
                </a:solidFill>
                <a:latin typeface="Libre Baskerville" pitchFamily="34" charset="0"/>
                <a:ea typeface="Libre Baskerville" pitchFamily="34" charset="-122"/>
                <a:cs typeface="Libre Baskerville" pitchFamily="34" charset="-120"/>
              </a:rPr>
              <a:t>4</a:t>
            </a:r>
            <a:endParaRPr lang="en-US" sz="2050" dirty="0"/>
          </a:p>
        </p:txBody>
      </p:sp>
      <p:sp>
        <p:nvSpPr>
          <p:cNvPr id="23" name="Text 21"/>
          <p:cNvSpPr/>
          <p:nvPr/>
        </p:nvSpPr>
        <p:spPr>
          <a:xfrm>
            <a:off x="7603093" y="6191607"/>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54240"/>
                </a:solidFill>
                <a:latin typeface="Libre Baskerville" pitchFamily="34" charset="0"/>
                <a:ea typeface="Libre Baskerville" pitchFamily="34" charset="-122"/>
                <a:cs typeface="Libre Baskerville" pitchFamily="34" charset="-120"/>
              </a:rPr>
              <a:t>Outcome</a:t>
            </a:r>
            <a:endParaRPr lang="en-US" sz="1700" dirty="0"/>
          </a:p>
        </p:txBody>
      </p:sp>
      <p:sp>
        <p:nvSpPr>
          <p:cNvPr id="24" name="Text 22"/>
          <p:cNvSpPr/>
          <p:nvPr/>
        </p:nvSpPr>
        <p:spPr>
          <a:xfrm>
            <a:off x="7603093" y="6573560"/>
            <a:ext cx="6054685" cy="847963"/>
          </a:xfrm>
          <a:prstGeom prst="rect">
            <a:avLst/>
          </a:prstGeom>
          <a:noFill/>
          <a:ln/>
        </p:spPr>
        <p:txBody>
          <a:bodyPr wrap="square" lIns="0" tIns="0" rIns="0" bIns="0" rtlCol="0" anchor="t"/>
          <a:lstStyle/>
          <a:p>
            <a:pPr marL="0" indent="0" algn="l">
              <a:lnSpc>
                <a:spcPts val="2200"/>
              </a:lnSpc>
              <a:buNone/>
            </a:pPr>
            <a:r>
              <a:rPr lang="en-US" sz="1350" dirty="0">
                <a:solidFill>
                  <a:srgbClr val="454240"/>
                </a:solidFill>
                <a:latin typeface="DM Sans" pitchFamily="34" charset="0"/>
                <a:ea typeface="DM Sans" pitchFamily="34" charset="-122"/>
                <a:cs typeface="DM Sans" pitchFamily="34" charset="-120"/>
              </a:rPr>
              <a:t>Identified clear user segments: </a:t>
            </a:r>
            <a:r>
              <a:rPr lang="en-US" sz="1350" dirty="0">
                <a:solidFill>
                  <a:srgbClr val="B88E23"/>
                </a:solidFill>
                <a:latin typeface="DM Sans" pitchFamily="34" charset="0"/>
                <a:ea typeface="DM Sans" pitchFamily="34" charset="-122"/>
                <a:cs typeface="DM Sans" pitchFamily="34" charset="-120"/>
              </a:rPr>
              <a:t>Less Engaged</a:t>
            </a:r>
            <a:r>
              <a:rPr lang="en-US" sz="1350" dirty="0">
                <a:solidFill>
                  <a:srgbClr val="454240"/>
                </a:solidFill>
                <a:latin typeface="DM Sans" pitchFamily="34" charset="0"/>
                <a:ea typeface="DM Sans" pitchFamily="34" charset="-122"/>
                <a:cs typeface="DM Sans" pitchFamily="34" charset="-120"/>
              </a:rPr>
              <a:t>, </a:t>
            </a:r>
            <a:r>
              <a:rPr lang="en-US" sz="1350" dirty="0">
                <a:solidFill>
                  <a:srgbClr val="B88E23"/>
                </a:solidFill>
                <a:latin typeface="DM Sans" pitchFamily="34" charset="0"/>
                <a:ea typeface="DM Sans" pitchFamily="34" charset="-122"/>
                <a:cs typeface="DM Sans" pitchFamily="34" charset="-120"/>
              </a:rPr>
              <a:t>Moderately Engaged</a:t>
            </a:r>
            <a:r>
              <a:rPr lang="en-US" sz="1350" dirty="0">
                <a:solidFill>
                  <a:srgbClr val="454240"/>
                </a:solidFill>
                <a:latin typeface="DM Sans" pitchFamily="34" charset="0"/>
                <a:ea typeface="DM Sans" pitchFamily="34" charset="-122"/>
                <a:cs typeface="DM Sans" pitchFamily="34" charset="-120"/>
              </a:rPr>
              <a:t>, and </a:t>
            </a:r>
            <a:r>
              <a:rPr lang="en-US" sz="1350" dirty="0">
                <a:solidFill>
                  <a:srgbClr val="B88E23"/>
                </a:solidFill>
                <a:latin typeface="DM Sans" pitchFamily="34" charset="0"/>
                <a:ea typeface="DM Sans" pitchFamily="34" charset="-122"/>
                <a:cs typeface="DM Sans" pitchFamily="34" charset="-120"/>
              </a:rPr>
              <a:t>Highly Engaged</a:t>
            </a:r>
            <a:r>
              <a:rPr lang="en-US" sz="1350" dirty="0">
                <a:solidFill>
                  <a:srgbClr val="454240"/>
                </a:solidFill>
                <a:latin typeface="DM Sans" pitchFamily="34" charset="0"/>
                <a:ea typeface="DM Sans" pitchFamily="34" charset="-122"/>
                <a:cs typeface="DM Sans" pitchFamily="34" charset="-120"/>
              </a:rPr>
              <a:t>. Each segment can now receive optimized content and offers.</a:t>
            </a:r>
            <a:endParaRPr lang="en-US" sz="1350" dirty="0"/>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62533"/>
            <a:ext cx="11747183"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Methodology: </a:t>
            </a:r>
            <a:r>
              <a:rPr lang="en-US" sz="4450" dirty="0">
                <a:solidFill>
                  <a:srgbClr val="B88E23"/>
                </a:solidFill>
                <a:latin typeface="Libre Baskerville" pitchFamily="34" charset="0"/>
                <a:ea typeface="Libre Baskerville" pitchFamily="34" charset="-122"/>
                <a:cs typeface="Libre Baskerville" pitchFamily="34" charset="-120"/>
              </a:rPr>
              <a:t>Recommendation System</a:t>
            </a:r>
            <a:endParaRPr lang="en-US" sz="4450" dirty="0">
              <a:solidFill>
                <a:srgbClr val="B88E23"/>
              </a:solidFill>
            </a:endParaRPr>
          </a:p>
        </p:txBody>
      </p:sp>
      <p:sp>
        <p:nvSpPr>
          <p:cNvPr id="3" name="Text 1"/>
          <p:cNvSpPr/>
          <p:nvPr/>
        </p:nvSpPr>
        <p:spPr>
          <a:xfrm>
            <a:off x="793790" y="1882259"/>
            <a:ext cx="6846808" cy="425291"/>
          </a:xfrm>
          <a:prstGeom prst="rect">
            <a:avLst/>
          </a:prstGeom>
          <a:noFill/>
          <a:ln/>
        </p:spPr>
        <p:txBody>
          <a:bodyPr wrap="none" lIns="0" tIns="0" rIns="0" bIns="0" rtlCol="0" anchor="t"/>
          <a:lstStyle/>
          <a:p>
            <a:pPr marL="0" indent="0" algn="l">
              <a:lnSpc>
                <a:spcPts val="3300"/>
              </a:lnSpc>
              <a:buNone/>
            </a:pPr>
            <a:r>
              <a:rPr lang="en-US" sz="2650" dirty="0">
                <a:solidFill>
                  <a:srgbClr val="5C4E3D"/>
                </a:solidFill>
                <a:latin typeface="Libre Baskerville" pitchFamily="34" charset="0"/>
                <a:ea typeface="Libre Baskerville" pitchFamily="34" charset="-122"/>
                <a:cs typeface="Libre Baskerville" pitchFamily="34" charset="-120"/>
              </a:rPr>
              <a:t>Personalizing the E-commerce Journey</a:t>
            </a:r>
            <a:endParaRPr lang="en-US" sz="2650" dirty="0"/>
          </a:p>
        </p:txBody>
      </p:sp>
      <p:sp>
        <p:nvSpPr>
          <p:cNvPr id="4" name="Text 2"/>
          <p:cNvSpPr/>
          <p:nvPr/>
        </p:nvSpPr>
        <p:spPr>
          <a:xfrm>
            <a:off x="793790" y="264771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Our goal was to provide users with highly personalized and relevant item suggestions, driving both engagement and conversions.</a:t>
            </a:r>
            <a:endParaRPr lang="en-US" sz="1750" dirty="0"/>
          </a:p>
        </p:txBody>
      </p:sp>
      <p:sp>
        <p:nvSpPr>
          <p:cNvPr id="5" name="Shape 3"/>
          <p:cNvSpPr/>
          <p:nvPr/>
        </p:nvSpPr>
        <p:spPr>
          <a:xfrm>
            <a:off x="793790" y="3628668"/>
            <a:ext cx="510302" cy="510302"/>
          </a:xfrm>
          <a:prstGeom prst="roundRect">
            <a:avLst>
              <a:gd name="adj" fmla="val 18669"/>
            </a:avLst>
          </a:prstGeom>
          <a:solidFill>
            <a:srgbClr val="F7EDD4"/>
          </a:solidFill>
          <a:ln w="7620">
            <a:solidFill>
              <a:srgbClr val="DDD3BA"/>
            </a:solidFill>
            <a:prstDash val="solid"/>
          </a:ln>
        </p:spPr>
      </p:sp>
      <p:sp>
        <p:nvSpPr>
          <p:cNvPr id="6" name="Text 4"/>
          <p:cNvSpPr/>
          <p:nvPr/>
        </p:nvSpPr>
        <p:spPr>
          <a:xfrm>
            <a:off x="1530906" y="3706535"/>
            <a:ext cx="349055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Content-Based Filtering</a:t>
            </a:r>
            <a:endParaRPr lang="en-US" sz="2200" dirty="0"/>
          </a:p>
        </p:txBody>
      </p:sp>
      <p:sp>
        <p:nvSpPr>
          <p:cNvPr id="7" name="Text 5"/>
          <p:cNvSpPr/>
          <p:nvPr/>
        </p:nvSpPr>
        <p:spPr>
          <a:xfrm>
            <a:off x="1530906" y="4196953"/>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Recommending items similar to those a user has liked in the past, based on item properties (e.g., category, brand, features).</a:t>
            </a:r>
            <a:endParaRPr lang="en-US" sz="1750" dirty="0"/>
          </a:p>
        </p:txBody>
      </p:sp>
      <p:sp>
        <p:nvSpPr>
          <p:cNvPr id="8" name="Shape 6"/>
          <p:cNvSpPr/>
          <p:nvPr/>
        </p:nvSpPr>
        <p:spPr>
          <a:xfrm>
            <a:off x="7456884" y="3628668"/>
            <a:ext cx="510302" cy="510302"/>
          </a:xfrm>
          <a:prstGeom prst="roundRect">
            <a:avLst>
              <a:gd name="adj" fmla="val 18669"/>
            </a:avLst>
          </a:prstGeom>
          <a:solidFill>
            <a:srgbClr val="F7EDD4"/>
          </a:solidFill>
          <a:ln w="7620">
            <a:solidFill>
              <a:srgbClr val="DDD3BA"/>
            </a:solidFill>
            <a:prstDash val="solid"/>
          </a:ln>
        </p:spPr>
      </p:sp>
      <p:sp>
        <p:nvSpPr>
          <p:cNvPr id="9" name="Text 7"/>
          <p:cNvSpPr/>
          <p:nvPr/>
        </p:nvSpPr>
        <p:spPr>
          <a:xfrm>
            <a:off x="8194000" y="3706535"/>
            <a:ext cx="3274100"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Collaborative Filtering</a:t>
            </a:r>
            <a:endParaRPr lang="en-US" sz="2200" dirty="0"/>
          </a:p>
        </p:txBody>
      </p:sp>
      <p:sp>
        <p:nvSpPr>
          <p:cNvPr id="10" name="Text 8"/>
          <p:cNvSpPr/>
          <p:nvPr/>
        </p:nvSpPr>
        <p:spPr>
          <a:xfrm>
            <a:off x="8194000" y="4196953"/>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Suggesting items based on user-item interactions, leveraging the preferences of similar users (user-user) or item similarities (item-item).</a:t>
            </a:r>
            <a:endParaRPr lang="en-US" sz="1750" dirty="0"/>
          </a:p>
        </p:txBody>
      </p:sp>
      <p:sp>
        <p:nvSpPr>
          <p:cNvPr id="11" name="Shape 9"/>
          <p:cNvSpPr/>
          <p:nvPr/>
        </p:nvSpPr>
        <p:spPr>
          <a:xfrm>
            <a:off x="793790" y="5739289"/>
            <a:ext cx="510302" cy="510302"/>
          </a:xfrm>
          <a:prstGeom prst="roundRect">
            <a:avLst>
              <a:gd name="adj" fmla="val 18669"/>
            </a:avLst>
          </a:prstGeom>
          <a:solidFill>
            <a:srgbClr val="F7EDD4"/>
          </a:solidFill>
          <a:ln w="7620">
            <a:solidFill>
              <a:srgbClr val="DDD3BA"/>
            </a:solidFill>
            <a:prstDash val="solid"/>
          </a:ln>
        </p:spPr>
      </p:sp>
      <p:sp>
        <p:nvSpPr>
          <p:cNvPr id="12" name="Text 10"/>
          <p:cNvSpPr/>
          <p:nvPr/>
        </p:nvSpPr>
        <p:spPr>
          <a:xfrm>
            <a:off x="1530906" y="581715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Hybrid Approach</a:t>
            </a:r>
            <a:endParaRPr lang="en-US" sz="2200" dirty="0"/>
          </a:p>
        </p:txBody>
      </p:sp>
      <p:sp>
        <p:nvSpPr>
          <p:cNvPr id="13" name="Text 11"/>
          <p:cNvSpPr/>
          <p:nvPr/>
        </p:nvSpPr>
        <p:spPr>
          <a:xfrm>
            <a:off x="1530906" y="6307574"/>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Combining the strengths of both Content-Based and Collaborative Filtering to overcome limitations and enhance recommendation accuracy and diversity.</a:t>
            </a:r>
            <a:endParaRPr lang="en-US" sz="1750" dirty="0"/>
          </a:p>
        </p:txBody>
      </p:sp>
      <p:sp>
        <p:nvSpPr>
          <p:cNvPr id="14" name="Shape 12"/>
          <p:cNvSpPr/>
          <p:nvPr/>
        </p:nvSpPr>
        <p:spPr>
          <a:xfrm>
            <a:off x="7456884" y="5739289"/>
            <a:ext cx="510302" cy="510302"/>
          </a:xfrm>
          <a:prstGeom prst="roundRect">
            <a:avLst>
              <a:gd name="adj" fmla="val 18669"/>
            </a:avLst>
          </a:prstGeom>
          <a:solidFill>
            <a:srgbClr val="F7EDD4"/>
          </a:solidFill>
          <a:ln w="7620">
            <a:solidFill>
              <a:srgbClr val="DDD3BA"/>
            </a:solidFill>
            <a:prstDash val="solid"/>
          </a:ln>
        </p:spPr>
      </p:sp>
      <p:sp>
        <p:nvSpPr>
          <p:cNvPr id="15" name="Text 13"/>
          <p:cNvSpPr/>
          <p:nvPr/>
        </p:nvSpPr>
        <p:spPr>
          <a:xfrm>
            <a:off x="8194000" y="5817156"/>
            <a:ext cx="513266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Category-Based Recommendations</a:t>
            </a:r>
            <a:endParaRPr lang="en-US" sz="2200" dirty="0"/>
          </a:p>
        </p:txBody>
      </p:sp>
      <p:sp>
        <p:nvSpPr>
          <p:cNvPr id="16" name="Text 14"/>
          <p:cNvSpPr/>
          <p:nvPr/>
        </p:nvSpPr>
        <p:spPr>
          <a:xfrm>
            <a:off x="8194000" y="6307574"/>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Leveraging the category hierarchy to recommend broader or narrower selections of products, adaptable to user exploration patterns.</a:t>
            </a:r>
            <a:endParaRPr lang="en-US" sz="1750" dirty="0"/>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24790" y="293218"/>
            <a:ext cx="10312360" cy="460772"/>
          </a:xfrm>
          <a:prstGeom prst="rect">
            <a:avLst/>
          </a:prstGeom>
          <a:noFill/>
          <a:ln/>
        </p:spPr>
        <p:txBody>
          <a:bodyPr wrap="none" lIns="0" tIns="0" rIns="0" bIns="0" rtlCol="0" anchor="t"/>
          <a:lstStyle/>
          <a:p>
            <a:pPr marL="0" indent="0" algn="l">
              <a:lnSpc>
                <a:spcPts val="3600"/>
              </a:lnSpc>
              <a:buNone/>
            </a:pPr>
            <a:r>
              <a:rPr lang="en-US" sz="4000" dirty="0">
                <a:solidFill>
                  <a:srgbClr val="5C4E3D"/>
                </a:solidFill>
                <a:latin typeface="Libre Baskerville" pitchFamily="34" charset="0"/>
                <a:ea typeface="Libre Baskerville" pitchFamily="34" charset="-122"/>
                <a:cs typeface="Libre Baskerville" pitchFamily="34" charset="-120"/>
              </a:rPr>
              <a:t>Key Results &amp; Insights: </a:t>
            </a:r>
            <a:r>
              <a:rPr lang="en-US" sz="4000" dirty="0">
                <a:solidFill>
                  <a:srgbClr val="B88E23"/>
                </a:solidFill>
                <a:latin typeface="Libre Baskerville" pitchFamily="34" charset="0"/>
                <a:ea typeface="Libre Baskerville" pitchFamily="34" charset="-122"/>
                <a:cs typeface="Libre Baskerville" pitchFamily="34" charset="-120"/>
              </a:rPr>
              <a:t>User Behavior</a:t>
            </a:r>
            <a:endParaRPr lang="en-US" sz="4000" dirty="0">
              <a:solidFill>
                <a:srgbClr val="B88E23"/>
              </a:solidFill>
            </a:endParaRPr>
          </a:p>
        </p:txBody>
      </p:sp>
      <p:pic>
        <p:nvPicPr>
          <p:cNvPr id="3" name="Image 0" descr="preencoded.png"/>
          <p:cNvPicPr>
            <a:picLocks noChangeAspect="1"/>
          </p:cNvPicPr>
          <p:nvPr/>
        </p:nvPicPr>
        <p:blipFill>
          <a:blip r:embed="rId3"/>
          <a:srcRect l="3507"/>
          <a:stretch>
            <a:fillRect/>
          </a:stretch>
        </p:blipFill>
        <p:spPr>
          <a:xfrm>
            <a:off x="793789" y="1421877"/>
            <a:ext cx="8180471" cy="4747498"/>
          </a:xfrm>
          <a:prstGeom prst="rect">
            <a:avLst/>
          </a:prstGeom>
        </p:spPr>
      </p:pic>
      <p:sp>
        <p:nvSpPr>
          <p:cNvPr id="4" name="Text 1"/>
          <p:cNvSpPr/>
          <p:nvPr/>
        </p:nvSpPr>
        <p:spPr>
          <a:xfrm>
            <a:off x="793789" y="6577791"/>
            <a:ext cx="13042821" cy="235744"/>
          </a:xfrm>
          <a:prstGeom prst="rect">
            <a:avLst/>
          </a:prstGeom>
          <a:noFill/>
          <a:ln/>
        </p:spPr>
        <p:txBody>
          <a:bodyPr wrap="none" lIns="0" tIns="0" rIns="0" bIns="0" rtlCol="0" anchor="t"/>
          <a:lstStyle/>
          <a:p>
            <a:pPr marL="342900" indent="-342900" algn="l">
              <a:lnSpc>
                <a:spcPts val="1850"/>
              </a:lnSpc>
              <a:buSzPct val="100000"/>
              <a:buChar char="•"/>
            </a:pPr>
            <a:r>
              <a:rPr lang="en-US" sz="1400" dirty="0">
                <a:solidFill>
                  <a:srgbClr val="B88E23"/>
                </a:solidFill>
                <a:latin typeface="DM Sans" pitchFamily="34" charset="0"/>
                <a:ea typeface="DM Sans" pitchFamily="34" charset="-122"/>
                <a:cs typeface="DM Sans" pitchFamily="34" charset="-120"/>
              </a:rPr>
              <a:t>User Segments:</a:t>
            </a:r>
            <a:r>
              <a:rPr lang="en-US" sz="1400" dirty="0">
                <a:solidFill>
                  <a:srgbClr val="454240"/>
                </a:solidFill>
                <a:latin typeface="DM Sans" pitchFamily="34" charset="0"/>
                <a:ea typeface="DM Sans" pitchFamily="34" charset="-122"/>
                <a:cs typeface="DM Sans" pitchFamily="34" charset="-120"/>
              </a:rPr>
              <a:t> Our clustering identified clear distinctions, from infrequent browsers to power users, enabling tailored interventions.</a:t>
            </a:r>
            <a:endParaRPr lang="en-US" sz="1400" dirty="0"/>
          </a:p>
        </p:txBody>
      </p:sp>
      <p:sp>
        <p:nvSpPr>
          <p:cNvPr id="5" name="Text 2"/>
          <p:cNvSpPr/>
          <p:nvPr/>
        </p:nvSpPr>
        <p:spPr>
          <a:xfrm>
            <a:off x="793789" y="6983700"/>
            <a:ext cx="11633738" cy="521787"/>
          </a:xfrm>
          <a:prstGeom prst="rect">
            <a:avLst/>
          </a:prstGeom>
          <a:noFill/>
          <a:ln/>
        </p:spPr>
        <p:txBody>
          <a:bodyPr wrap="none" lIns="0" tIns="0" rIns="0" bIns="0" rtlCol="0" anchor="t"/>
          <a:lstStyle/>
          <a:p>
            <a:pPr marL="342900" indent="-342900" algn="l">
              <a:lnSpc>
                <a:spcPts val="1850"/>
              </a:lnSpc>
              <a:buSzPct val="100000"/>
              <a:buChar char="•"/>
            </a:pPr>
            <a:r>
              <a:rPr lang="en-US" sz="1400" dirty="0">
                <a:solidFill>
                  <a:srgbClr val="B88E23"/>
                </a:solidFill>
                <a:latin typeface="DM Sans" pitchFamily="34" charset="0"/>
                <a:ea typeface="DM Sans" pitchFamily="34" charset="-122"/>
                <a:cs typeface="DM Sans" pitchFamily="34" charset="-120"/>
              </a:rPr>
              <a:t>Temporal Trends:</a:t>
            </a:r>
            <a:r>
              <a:rPr lang="en-US" sz="1400" dirty="0">
                <a:solidFill>
                  <a:srgbClr val="454240"/>
                </a:solidFill>
                <a:latin typeface="DM Sans" pitchFamily="34" charset="0"/>
                <a:ea typeface="DM Sans" pitchFamily="34" charset="-122"/>
                <a:cs typeface="DM Sans" pitchFamily="34" charset="-120"/>
              </a:rPr>
              <a:t> Analysis revealed peak activity during evening hours (7 PM - 10 PM) and consistent high engagement on weekdays,</a:t>
            </a:r>
          </a:p>
          <a:p>
            <a:pPr marL="342900" indent="-342900" algn="l">
              <a:lnSpc>
                <a:spcPts val="1850"/>
              </a:lnSpc>
              <a:buSzPct val="100000"/>
              <a:buChar char="•"/>
            </a:pPr>
            <a:r>
              <a:rPr lang="en-US" sz="1400" dirty="0">
                <a:solidFill>
                  <a:srgbClr val="454240"/>
                </a:solidFill>
                <a:latin typeface="DM Sans" pitchFamily="34" charset="0"/>
                <a:ea typeface="DM Sans" pitchFamily="34" charset="-122"/>
                <a:cs typeface="DM Sans" pitchFamily="34" charset="-120"/>
              </a:rPr>
              <a:t>suggesting prime times for promotions.</a:t>
            </a:r>
            <a:endParaRPr lang="en-US" sz="1400" dirty="0"/>
          </a:p>
        </p:txBody>
      </p:sp>
      <p:sp>
        <p:nvSpPr>
          <p:cNvPr id="6" name="Text 3"/>
          <p:cNvSpPr/>
          <p:nvPr/>
        </p:nvSpPr>
        <p:spPr>
          <a:xfrm>
            <a:off x="793789" y="7630368"/>
            <a:ext cx="13042821" cy="235744"/>
          </a:xfrm>
          <a:prstGeom prst="rect">
            <a:avLst/>
          </a:prstGeom>
          <a:noFill/>
          <a:ln/>
        </p:spPr>
        <p:txBody>
          <a:bodyPr wrap="none" lIns="0" tIns="0" rIns="0" bIns="0" rtlCol="0" anchor="t"/>
          <a:lstStyle/>
          <a:p>
            <a:pPr marL="342900" indent="-342900" algn="l">
              <a:lnSpc>
                <a:spcPts val="1850"/>
              </a:lnSpc>
              <a:buSzPct val="100000"/>
              <a:buChar char="•"/>
            </a:pPr>
            <a:r>
              <a:rPr lang="en-US" sz="1400" dirty="0">
                <a:solidFill>
                  <a:srgbClr val="B88E23"/>
                </a:solidFill>
                <a:latin typeface="DM Sans" pitchFamily="34" charset="0"/>
                <a:ea typeface="DM Sans" pitchFamily="34" charset="-122"/>
                <a:cs typeface="DM Sans" pitchFamily="34" charset="-120"/>
              </a:rPr>
              <a:t>Item Popularity:</a:t>
            </a:r>
            <a:r>
              <a:rPr lang="en-US" sz="1400" dirty="0">
                <a:solidFill>
                  <a:srgbClr val="454240"/>
                </a:solidFill>
                <a:latin typeface="DM Sans" pitchFamily="34" charset="0"/>
                <a:ea typeface="DM Sans" pitchFamily="34" charset="-122"/>
                <a:cs typeface="DM Sans" pitchFamily="34" charset="-120"/>
              </a:rPr>
              <a:t> Key items and content frequently interacted with were identified, providing insights for inventory management and content strategy.</a:t>
            </a:r>
            <a:endParaRPr lang="en-US" sz="1400"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368981"/>
            <a:ext cx="12614672"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Key Results &amp; Insights: </a:t>
            </a:r>
            <a:r>
              <a:rPr lang="en-US" sz="4450" dirty="0">
                <a:solidFill>
                  <a:srgbClr val="B88E23"/>
                </a:solidFill>
                <a:latin typeface="Libre Baskerville" pitchFamily="34" charset="0"/>
                <a:ea typeface="Libre Baskerville" pitchFamily="34" charset="-122"/>
                <a:cs typeface="Libre Baskerville" pitchFamily="34" charset="-120"/>
              </a:rPr>
              <a:t>Predictive Modeling</a:t>
            </a:r>
            <a:endParaRPr lang="en-US" sz="4450" dirty="0">
              <a:solidFill>
                <a:srgbClr val="B88E23"/>
              </a:solidFill>
            </a:endParaRPr>
          </a:p>
        </p:txBody>
      </p:sp>
      <p:sp>
        <p:nvSpPr>
          <p:cNvPr id="4" name="Text 1"/>
          <p:cNvSpPr/>
          <p:nvPr/>
        </p:nvSpPr>
        <p:spPr>
          <a:xfrm>
            <a:off x="793790" y="4870371"/>
            <a:ext cx="4000619" cy="354330"/>
          </a:xfrm>
          <a:prstGeom prst="rect">
            <a:avLst/>
          </a:prstGeom>
          <a:noFill/>
          <a:ln/>
        </p:spPr>
        <p:txBody>
          <a:bodyPr wrap="none" lIns="0" tIns="0" rIns="0" bIns="0" rtlCol="0" anchor="t"/>
          <a:lstStyle/>
          <a:p>
            <a:pPr marL="0" indent="0" algn="l">
              <a:lnSpc>
                <a:spcPts val="2750"/>
              </a:lnSpc>
              <a:buNone/>
            </a:pPr>
            <a:r>
              <a:rPr lang="en-US" sz="2200" dirty="0">
                <a:solidFill>
                  <a:srgbClr val="B88E23"/>
                </a:solidFill>
                <a:latin typeface="Libre Baskerville" pitchFamily="34" charset="0"/>
                <a:ea typeface="Libre Baskerville" pitchFamily="34" charset="-122"/>
                <a:cs typeface="Libre Baskerville" pitchFamily="34" charset="-120"/>
              </a:rPr>
              <a:t>Anomaly Detection Success</a:t>
            </a:r>
            <a:endParaRPr lang="en-US" sz="2200" dirty="0"/>
          </a:p>
        </p:txBody>
      </p:sp>
      <p:sp>
        <p:nvSpPr>
          <p:cNvPr id="5" name="Text 2"/>
          <p:cNvSpPr/>
          <p:nvPr/>
        </p:nvSpPr>
        <p:spPr>
          <a:xfrm>
            <a:off x="793790" y="5451515"/>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Our Isolation Forest model effectively identified users exhibiting abnormal behavior patterns, ranging from bot-like activity to potential fraudulent interactions. This allows for proactive security measures and cleaner data for legitimate user analysis.</a:t>
            </a:r>
            <a:endParaRPr lang="en-US" sz="1750" dirty="0"/>
          </a:p>
        </p:txBody>
      </p:sp>
      <p:sp>
        <p:nvSpPr>
          <p:cNvPr id="6" name="Text 3"/>
          <p:cNvSpPr/>
          <p:nvPr/>
        </p:nvSpPr>
        <p:spPr>
          <a:xfrm>
            <a:off x="7599521" y="4870371"/>
            <a:ext cx="5356860" cy="354330"/>
          </a:xfrm>
          <a:prstGeom prst="rect">
            <a:avLst/>
          </a:prstGeom>
          <a:noFill/>
          <a:ln/>
        </p:spPr>
        <p:txBody>
          <a:bodyPr wrap="none" lIns="0" tIns="0" rIns="0" bIns="0" rtlCol="0" anchor="t"/>
          <a:lstStyle/>
          <a:p>
            <a:pPr marL="0" indent="0" algn="l">
              <a:lnSpc>
                <a:spcPts val="2750"/>
              </a:lnSpc>
              <a:buNone/>
            </a:pPr>
            <a:r>
              <a:rPr lang="en-US" sz="2200" dirty="0">
                <a:solidFill>
                  <a:srgbClr val="B88E23"/>
                </a:solidFill>
                <a:latin typeface="Libre Baskerville" pitchFamily="34" charset="0"/>
                <a:ea typeface="Libre Baskerville" pitchFamily="34" charset="-122"/>
                <a:cs typeface="Libre Baskerville" pitchFamily="34" charset="-120"/>
              </a:rPr>
              <a:t>Item Property Prediction Robustness</a:t>
            </a:r>
            <a:endParaRPr lang="en-US" sz="2200" dirty="0"/>
          </a:p>
        </p:txBody>
      </p:sp>
      <p:sp>
        <p:nvSpPr>
          <p:cNvPr id="7" name="Text 4"/>
          <p:cNvSpPr/>
          <p:nvPr/>
        </p:nvSpPr>
        <p:spPr>
          <a:xfrm>
            <a:off x="7599521" y="5451515"/>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classification models, particularly RandomForest, demonstrated strong performance in predicting missing item properties from viewing data, achieving an impressive F1-score of around </a:t>
            </a:r>
            <a:r>
              <a:rPr lang="en-US" sz="1750" b="1" dirty="0">
                <a:solidFill>
                  <a:srgbClr val="454240"/>
                </a:solidFill>
                <a:latin typeface="DM Sans" pitchFamily="34" charset="0"/>
                <a:ea typeface="DM Sans" pitchFamily="34" charset="-122"/>
                <a:cs typeface="DM Sans" pitchFamily="34" charset="-120"/>
              </a:rPr>
              <a:t>0.84</a:t>
            </a:r>
            <a:r>
              <a:rPr lang="en-US" sz="1750" dirty="0">
                <a:solidFill>
                  <a:srgbClr val="454240"/>
                </a:solidFill>
                <a:latin typeface="DM Sans" pitchFamily="34" charset="0"/>
                <a:ea typeface="DM Sans" pitchFamily="34" charset="-122"/>
                <a:cs typeface="DM Sans" pitchFamily="34" charset="-120"/>
              </a:rPr>
              <a:t>. This validates our ability to enrich sparse datasets and improve recommendation accuracy.</a:t>
            </a:r>
            <a:endParaRPr lang="en-US" sz="1750" dirty="0"/>
          </a:p>
        </p:txBody>
      </p:sp>
    </p:spTree>
  </p:cSld>
  <p:clrMapOvr>
    <a:masterClrMapping/>
  </p:clrMapOvr>
  <p:transition spd="slow">
    <p:push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TotalTime>
  <Words>1260</Words>
  <Application>Microsoft Office PowerPoint</Application>
  <PresentationFormat>Custom</PresentationFormat>
  <Paragraphs>136</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Libre Baskerville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kwame steve</cp:lastModifiedBy>
  <cp:revision>2</cp:revision>
  <dcterms:created xsi:type="dcterms:W3CDTF">2025-08-25T03:02:51Z</dcterms:created>
  <dcterms:modified xsi:type="dcterms:W3CDTF">2025-08-25T08:50:45Z</dcterms:modified>
</cp:coreProperties>
</file>